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 autoCompressPictures="0">
  <p:sldMasterIdLst>
    <p:sldMasterId id="2147483672" r:id="rId1"/>
    <p:sldMasterId id="2147483673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902F0FD3-1540-45E0-8DEC-585E7F5DE3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1619"/>
        <p:guide pos="28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slideMaster" Target="slideMasters/slideMaster2.xml"  /><Relationship Id="rId20" Type="http://schemas.openxmlformats.org/officeDocument/2006/relationships/slide" Target="slides/slide17.xml"  /><Relationship Id="rId21" Type="http://schemas.openxmlformats.org/officeDocument/2006/relationships/slide" Target="slides/slide18.xml"  /><Relationship Id="rId22" Type="http://schemas.openxmlformats.org/officeDocument/2006/relationships/slide" Target="slides/slide19.xml"  /><Relationship Id="rId23" Type="http://schemas.openxmlformats.org/officeDocument/2006/relationships/slide" Target="slides/slide20.xml"  /><Relationship Id="rId24" Type="http://schemas.openxmlformats.org/officeDocument/2006/relationships/slide" Target="slides/slide21.xml"  /><Relationship Id="rId25" Type="http://schemas.openxmlformats.org/officeDocument/2006/relationships/slide" Target="slides/slide22.xml"  /><Relationship Id="rId26" Type="http://schemas.openxmlformats.org/officeDocument/2006/relationships/slide" Target="slides/slide23.xml"  /><Relationship Id="rId27" Type="http://schemas.openxmlformats.org/officeDocument/2006/relationships/slide" Target="slides/slide24.xml"  /><Relationship Id="rId28" Type="http://schemas.openxmlformats.org/officeDocument/2006/relationships/slide" Target="slides/slide25.xml"  /><Relationship Id="rId29" Type="http://schemas.openxmlformats.org/officeDocument/2006/relationships/presProps" Target="presProps.xml"  /><Relationship Id="rId3" Type="http://schemas.openxmlformats.org/officeDocument/2006/relationships/notesMaster" Target="notesMasters/notesMaster1.xml"  /><Relationship Id="rId30" Type="http://schemas.openxmlformats.org/officeDocument/2006/relationships/viewProps" Target="viewProps.xml"  /><Relationship Id="rId31" Type="http://schemas.openxmlformats.org/officeDocument/2006/relationships/theme" Target="theme/theme1.xml"  /><Relationship Id="rId32" Type="http://schemas.openxmlformats.org/officeDocument/2006/relationships/tableStyles" Target="tableStyles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Google Shape;5;n"/>
          <p:cNvSpPr>
            <a:spLocks noGrp="1" noRot="1" noChangeAspect="1" noTextEdi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맑은 고딕"/>
                <a:ea typeface="맑은 고딕"/>
                <a:cs typeface="맑은 고딕"/>
                <a:sym typeface="맑은 고딕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맑은 고딕"/>
              <a:ea typeface="맑은 고딕"/>
              <a:cs typeface="맑은 고딕"/>
              <a:sym typeface="맑은 고딕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0.xml.rels><?xml version="1.0" encoding="UTF-8" standalone="yes" ?><Relationships xmlns="http://schemas.openxmlformats.org/package/2006/relationships"><Relationship Id="rId1" Type="http://schemas.openxmlformats.org/officeDocument/2006/relationships/slide" Target="../slides/slide20.xml"  /><Relationship Id="rId2" Type="http://schemas.openxmlformats.org/officeDocument/2006/relationships/notesMaster" Target="../notesMasters/notesMaster1.xml"  /></Relationships>
</file>

<file path=ppt/notesSlides/_rels/notesSlide2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1.xml"  /><Relationship Id="rId2" Type="http://schemas.openxmlformats.org/officeDocument/2006/relationships/notesMaster" Target="../notesMasters/notesMaster1.xml"  /></Relationships>
</file>

<file path=ppt/notesSlides/_rels/notesSlide2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2.xml"  /><Relationship Id="rId2" Type="http://schemas.openxmlformats.org/officeDocument/2006/relationships/notesMaster" Target="../notesMasters/notesMaster1.xml"  /></Relationships>
</file>

<file path=ppt/notesSlides/_rels/notesSlide23.xml.rels><?xml version="1.0" encoding="UTF-8" standalone="yes" ?><Relationships xmlns="http://schemas.openxmlformats.org/package/2006/relationships"><Relationship Id="rId1" Type="http://schemas.openxmlformats.org/officeDocument/2006/relationships/slide" Target="../slides/slide23.xml"  /><Relationship Id="rId2" Type="http://schemas.openxmlformats.org/officeDocument/2006/relationships/notesMaster" Target="../notesMasters/notesMaster1.xml"  /></Relationships>
</file>

<file path=ppt/notesSlides/_rels/notesSlide24.xml.rels><?xml version="1.0" encoding="UTF-8" standalone="yes" ?><Relationships xmlns="http://schemas.openxmlformats.org/package/2006/relationships"><Relationship Id="rId1" Type="http://schemas.openxmlformats.org/officeDocument/2006/relationships/slide" Target="../slides/slide24.xml"  /><Relationship Id="rId2" Type="http://schemas.openxmlformats.org/officeDocument/2006/relationships/notesMaster" Target="../notesMasters/notesMaster1.xml"  /></Relationships>
</file>

<file path=ppt/notesSlides/_rels/notesSlide25.xml.rels><?xml version="1.0" encoding="UTF-8" standalone="yes" ?><Relationships xmlns="http://schemas.openxmlformats.org/package/2006/relationships"><Relationship Id="rId1" Type="http://schemas.openxmlformats.org/officeDocument/2006/relationships/slide" Target="../slides/slide25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29" name="Google Shape;129;p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68002907c6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39" name="Google Shape;239;g368002907c6_0_2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68002907c6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49" name="Google Shape;249;g368002907c6_0_1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68002907c6_0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59" name="Google Shape;259;g368002907c6_0_4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68002907c6_1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69" name="Google Shape;269;g368002907c6_1_1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68002907c6_1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81" name="Google Shape;281;g368002907c6_1_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68002907c6_1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92" name="Google Shape;292;g368002907c6_1_4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68002907c6_1_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05" name="Google Shape;305;g368002907c6_1_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68002907c6_1_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16" name="Google Shape;316;g368002907c6_1_7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5772b0299d_1_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26" name="Google Shape;326;g35772b0299d_1_11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68002907c6_1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36" name="Google Shape;336;g368002907c6_1_10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772b0299d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37" name="Google Shape;137;g35772b0299d_1_4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68002907c6_1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46" name="Google Shape;346;g368002907c6_1_9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68002907c6_1_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56" name="Google Shape;356;g368002907c6_1_11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68002907c6_1_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66" name="Google Shape;366;g368002907c6_1_11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68002907c6_1_1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77" name="Google Shape;377;g368002907c6_1_1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5f795be2c5_0_2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86" name="Google Shape;386;g35f795be2c5_0_25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94" name="Google Shape;394;p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795be2c5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65" name="Google Shape;165;g35f795be2c5_0_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66c99d03a5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75" name="Google Shape;175;g366c99d03a5_0_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f795be2c5_0_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83" name="Google Shape;183;g35f795be2c5_0_7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5f795be2c5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93" name="Google Shape;193;g35f795be2c5_0_14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795be2c5_0_1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04" name="Google Shape;204;g35f795be2c5_0_15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68002907c6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17" name="Google Shape;217;g368002907c6_0_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772b0299d_1_1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35772b0299d_1_1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3.png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4.png" 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png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4.pn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2"/>
          <p:cNvGrpSpPr/>
          <p:nvPr/>
        </p:nvGrpSpPr>
        <p:grpSpPr>
          <a:xfrm>
            <a:off x="-1" y="0"/>
            <a:ext cx="9144001" cy="3268979"/>
            <a:chOff x="-1" y="0"/>
            <a:chExt cx="12192001" cy="4358639"/>
          </a:xfrm>
        </p:grpSpPr>
        <p:grpSp>
          <p:nvGrpSpPr>
            <p:cNvPr id="17" name="Google Shape;17;p2"/>
            <p:cNvGrpSpPr/>
            <p:nvPr/>
          </p:nvGrpSpPr>
          <p:grpSpPr>
            <a:xfrm>
              <a:off x="-1" y="0"/>
              <a:ext cx="12191999" cy="4358639"/>
              <a:chOff x="-1" y="0"/>
              <a:chExt cx="12191999" cy="4358639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-1" y="0"/>
                <a:ext cx="12191999" cy="4358639"/>
              </a:xfrm>
              <a:prstGeom prst="rect">
                <a:avLst/>
              </a:prstGeom>
              <a:solidFill>
                <a:srgbClr val="0A519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98988" y="427766"/>
                <a:ext cx="11394025" cy="3461377"/>
              </a:xfrm>
              <a:prstGeom prst="rect">
                <a:avLst/>
              </a:prstGeom>
              <a:noFill/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pic>
            <p:nvPicPr>
              <p:cNvPr id="20" name="Google Shape;20;p2"/>
              <p:cNvPicPr preferRelativeResize="0"/>
              <p:nvPr/>
            </p:nvPicPr>
            <p:blipFill rotWithShape="1">
              <a:blip r:embed="rId2">
                <a:alphaModFix/>
              </a:blip>
              <a:srcRect b="8947" l="7507" r="5052" t="15744"/>
              <a:stretch/>
            </p:blipFill>
            <p:spPr>
              <a:xfrm>
                <a:off x="494483" y="506051"/>
                <a:ext cx="2904102" cy="75654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21" name="Google Shape;21;p2"/>
            <p:cNvCxnSpPr/>
            <p:nvPr/>
          </p:nvCxnSpPr>
          <p:spPr>
            <a:xfrm>
              <a:off x="0" y="4358639"/>
              <a:ext cx="1219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2" name="Google Shape;22;p2"/>
          <p:cNvSpPr txBox="1"/>
          <p:nvPr>
            <p:ph type="title"/>
          </p:nvPr>
        </p:nvSpPr>
        <p:spPr>
          <a:xfrm>
            <a:off x="640236" y="1908196"/>
            <a:ext cx="78867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algun Gothic"/>
              <a:buNone/>
              <a:defRPr sz="2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1668936" y="2297605"/>
            <a:ext cx="6858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4" name="Google Shape;24;p2"/>
          <p:cNvSpPr/>
          <p:nvPr/>
        </p:nvSpPr>
        <p:spPr>
          <a:xfrm rot="5400000">
            <a:off x="257685" y="4183818"/>
            <a:ext cx="1077300" cy="34200"/>
          </a:xfrm>
          <a:prstGeom prst="roundRect">
            <a:avLst>
              <a:gd fmla="val 50000" name="adj"/>
            </a:avLst>
          </a:prstGeom>
          <a:solidFill>
            <a:srgbClr val="0A519F"/>
          </a:solidFill>
          <a:ln cap="flat" cmpd="sng" w="12700">
            <a:solidFill>
              <a:srgbClr val="0A519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F3864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25;p2"/>
          <p:cNvSpPr txBox="1"/>
          <p:nvPr>
            <p:ph idx="2" type="body"/>
          </p:nvPr>
        </p:nvSpPr>
        <p:spPr>
          <a:xfrm>
            <a:off x="854642" y="3799713"/>
            <a:ext cx="18930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sz="1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6" name="Google Shape;26;p2"/>
          <p:cNvSpPr txBox="1"/>
          <p:nvPr>
            <p:ph idx="3" type="body"/>
          </p:nvPr>
        </p:nvSpPr>
        <p:spPr>
          <a:xfrm>
            <a:off x="854642" y="4074323"/>
            <a:ext cx="18930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sz="1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" name="Google Shape;27;p2"/>
          <p:cNvSpPr txBox="1"/>
          <p:nvPr>
            <p:ph idx="4" type="body"/>
          </p:nvPr>
        </p:nvSpPr>
        <p:spPr>
          <a:xfrm>
            <a:off x="854642" y="4349806"/>
            <a:ext cx="18930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sz="1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28" name="Google Shape;2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68" y="4739575"/>
            <a:ext cx="1560806" cy="33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컨텐츠 목록">
  <p:cSld name="컨텐츠 목록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/>
          <p:nvPr/>
        </p:nvSpPr>
        <p:spPr>
          <a:xfrm>
            <a:off x="3102085" y="416687"/>
            <a:ext cx="2939700" cy="72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519F"/>
              </a:buClr>
              <a:buSzPts val="3300"/>
              <a:buFont typeface="Malgun Gothic"/>
              <a:buNone/>
            </a:pPr>
            <a:r>
              <a:rPr b="1" i="0" lang="en-US" sz="3300" u="none" cap="none" strike="noStrike">
                <a:solidFill>
                  <a:srgbClr val="0A519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 b="1" i="0" sz="3300" u="none" cap="none" strike="noStrike">
              <a:solidFill>
                <a:srgbClr val="0A519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0" name="Google Shape;90;p12"/>
          <p:cNvSpPr/>
          <p:nvPr/>
        </p:nvSpPr>
        <p:spPr>
          <a:xfrm>
            <a:off x="1293020" y="1145225"/>
            <a:ext cx="6558000" cy="34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206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>
  <p:cSld name="제목 및 내용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3"/>
          <p:cNvGrpSpPr/>
          <p:nvPr/>
        </p:nvGrpSpPr>
        <p:grpSpPr>
          <a:xfrm>
            <a:off x="0" y="0"/>
            <a:ext cx="9144000" cy="609075"/>
            <a:chOff x="0" y="0"/>
            <a:chExt cx="12192000" cy="812100"/>
          </a:xfrm>
        </p:grpSpPr>
        <p:sp>
          <p:nvSpPr>
            <p:cNvPr id="93" name="Google Shape;93;p13"/>
            <p:cNvSpPr/>
            <p:nvPr/>
          </p:nvSpPr>
          <p:spPr>
            <a:xfrm>
              <a:off x="0" y="0"/>
              <a:ext cx="12192000" cy="812100"/>
            </a:xfrm>
            <a:prstGeom prst="rect">
              <a:avLst/>
            </a:prstGeom>
            <a:solidFill>
              <a:srgbClr val="0A519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4" name="Google Shape;94;p13"/>
            <p:cNvSpPr/>
            <p:nvPr/>
          </p:nvSpPr>
          <p:spPr>
            <a:xfrm flipH="1" rot="-5400000">
              <a:off x="899861" y="374885"/>
              <a:ext cx="347400" cy="624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95" name="Google Shape;95;p13"/>
            <p:cNvCxnSpPr/>
            <p:nvPr/>
          </p:nvCxnSpPr>
          <p:spPr>
            <a:xfrm>
              <a:off x="0" y="812090"/>
              <a:ext cx="1219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96" name="Google Shape;96;p13"/>
          <p:cNvSpPr/>
          <p:nvPr/>
        </p:nvSpPr>
        <p:spPr>
          <a:xfrm flipH="1">
            <a:off x="8689925" y="4965278"/>
            <a:ext cx="260400" cy="3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7" name="Google Shape;97;p13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p13"/>
          <p:cNvSpPr txBox="1"/>
          <p:nvPr>
            <p:ph idx="1" type="body"/>
          </p:nvPr>
        </p:nvSpPr>
        <p:spPr>
          <a:xfrm>
            <a:off x="781770" y="1003685"/>
            <a:ext cx="7421400" cy="36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800"/>
            </a:lvl1pPr>
            <a:lvl2pPr indent="-29845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5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4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  <p:sp>
        <p:nvSpPr>
          <p:cNvPr id="99" name="Google Shape;99;p13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3" type="body"/>
          </p:nvPr>
        </p:nvSpPr>
        <p:spPr>
          <a:xfrm>
            <a:off x="900665" y="145259"/>
            <a:ext cx="8049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0"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사진 내용">
  <p:cSld name="제목 및 사진 내용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/>
          <p:nvPr>
            <p:ph idx="2" type="pic"/>
          </p:nvPr>
        </p:nvSpPr>
        <p:spPr>
          <a:xfrm>
            <a:off x="505983" y="1246463"/>
            <a:ext cx="3592200" cy="3352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03" name="Google Shape;103;p14"/>
          <p:cNvGrpSpPr/>
          <p:nvPr/>
        </p:nvGrpSpPr>
        <p:grpSpPr>
          <a:xfrm>
            <a:off x="0" y="0"/>
            <a:ext cx="9144000" cy="609075"/>
            <a:chOff x="0" y="0"/>
            <a:chExt cx="12192000" cy="812100"/>
          </a:xfrm>
        </p:grpSpPr>
        <p:sp>
          <p:nvSpPr>
            <p:cNvPr id="104" name="Google Shape;104;p14"/>
            <p:cNvSpPr/>
            <p:nvPr/>
          </p:nvSpPr>
          <p:spPr>
            <a:xfrm>
              <a:off x="0" y="0"/>
              <a:ext cx="12192000" cy="812100"/>
            </a:xfrm>
            <a:prstGeom prst="rect">
              <a:avLst/>
            </a:prstGeom>
            <a:solidFill>
              <a:srgbClr val="0A519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 flipH="1" rot="-5400000">
              <a:off x="899861" y="374885"/>
              <a:ext cx="347400" cy="624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106" name="Google Shape;106;p14"/>
            <p:cNvCxnSpPr/>
            <p:nvPr/>
          </p:nvCxnSpPr>
          <p:spPr>
            <a:xfrm>
              <a:off x="0" y="812090"/>
              <a:ext cx="1219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07" name="Google Shape;107;p14"/>
          <p:cNvSpPr/>
          <p:nvPr/>
        </p:nvSpPr>
        <p:spPr>
          <a:xfrm flipH="1">
            <a:off x="8689925" y="4965278"/>
            <a:ext cx="260400" cy="3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8" name="Google Shape;108;p14"/>
          <p:cNvSpPr/>
          <p:nvPr/>
        </p:nvSpPr>
        <p:spPr>
          <a:xfrm rot="5400000">
            <a:off x="3352403" y="2905809"/>
            <a:ext cx="3352800" cy="34200"/>
          </a:xfrm>
          <a:prstGeom prst="roundRect">
            <a:avLst>
              <a:gd fmla="val 50000" name="adj"/>
            </a:avLst>
          </a:prstGeom>
          <a:solidFill>
            <a:srgbClr val="0A519F"/>
          </a:solidFill>
          <a:ln cap="flat" cmpd="sng" w="12700">
            <a:solidFill>
              <a:srgbClr val="0A519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F3864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9" name="Google Shape;109;p14"/>
          <p:cNvSpPr txBox="1"/>
          <p:nvPr>
            <p:ph idx="1" type="body"/>
          </p:nvPr>
        </p:nvSpPr>
        <p:spPr>
          <a:xfrm>
            <a:off x="5045903" y="1246462"/>
            <a:ext cx="3592200" cy="3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228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794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900"/>
            </a:lvl3pPr>
            <a:lvl4pPr indent="-2794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5pPr>
            <a:lvl6pPr indent="-2794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110" name="Google Shape;110;p14"/>
          <p:cNvSpPr txBox="1"/>
          <p:nvPr>
            <p:ph idx="3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1" name="Google Shape;111;p14"/>
          <p:cNvSpPr txBox="1"/>
          <p:nvPr>
            <p:ph idx="4" type="body"/>
          </p:nvPr>
        </p:nvSpPr>
        <p:spPr>
          <a:xfrm>
            <a:off x="900665" y="145259"/>
            <a:ext cx="8049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0"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2" name="Google Shape;112;p14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빈 내용">
  <p:cSld name="제목 및 빈 내용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5"/>
          <p:cNvGrpSpPr/>
          <p:nvPr/>
        </p:nvGrpSpPr>
        <p:grpSpPr>
          <a:xfrm>
            <a:off x="0" y="0"/>
            <a:ext cx="9144000" cy="609075"/>
            <a:chOff x="0" y="0"/>
            <a:chExt cx="12192000" cy="812100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0"/>
              <a:ext cx="12192000" cy="812100"/>
            </a:xfrm>
            <a:prstGeom prst="rect">
              <a:avLst/>
            </a:prstGeom>
            <a:solidFill>
              <a:srgbClr val="0A519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 flipH="1" rot="-5400000">
              <a:off x="899861" y="374885"/>
              <a:ext cx="347400" cy="624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117" name="Google Shape;117;p15"/>
            <p:cNvCxnSpPr/>
            <p:nvPr/>
          </p:nvCxnSpPr>
          <p:spPr>
            <a:xfrm>
              <a:off x="0" y="812090"/>
              <a:ext cx="1219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18" name="Google Shape;118;p15"/>
          <p:cNvSpPr/>
          <p:nvPr/>
        </p:nvSpPr>
        <p:spPr>
          <a:xfrm flipH="1">
            <a:off x="8689925" y="4965278"/>
            <a:ext cx="260400" cy="3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9" name="Google Shape;119;p15"/>
          <p:cNvSpPr txBox="1"/>
          <p:nvPr>
            <p:ph idx="1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idx="2" type="body"/>
          </p:nvPr>
        </p:nvSpPr>
        <p:spPr>
          <a:xfrm>
            <a:off x="900665" y="145259"/>
            <a:ext cx="8049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0"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1" name="Google Shape;121;p15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마지막 페이지 1">
  <p:cSld name="마지막 페이지 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86391" y="1826111"/>
            <a:ext cx="3971217" cy="1491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마지막 페이지 2">
  <p:cSld name="마지막 페이지 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70229" y="1768168"/>
            <a:ext cx="4803545" cy="1607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>
  <p:cSld name="빈 화면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컨텐츠 목록">
  <p:cSld name="컨텐츠 목록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 txBox="1"/>
          <p:nvPr/>
        </p:nvSpPr>
        <p:spPr>
          <a:xfrm>
            <a:off x="3102085" y="416687"/>
            <a:ext cx="2939700" cy="72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519F"/>
              </a:buClr>
              <a:buSzPts val="3300"/>
              <a:buFont typeface="Malgun Gothic"/>
              <a:buNone/>
            </a:pPr>
            <a:r>
              <a:rPr b="1" i="0" lang="en-US" sz="3300" u="none" cap="none" strike="noStrike">
                <a:solidFill>
                  <a:srgbClr val="0A519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 b="1" i="0" sz="3300" u="none" cap="none" strike="noStrike">
              <a:solidFill>
                <a:srgbClr val="0A519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1293020" y="1145225"/>
            <a:ext cx="6558000" cy="34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206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>
  <p:cSld name="제목 및 내용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0" y="0"/>
            <a:ext cx="9144000" cy="609067"/>
            <a:chOff x="0" y="0"/>
            <a:chExt cx="12192000" cy="812090"/>
          </a:xfrm>
        </p:grpSpPr>
        <p:sp>
          <p:nvSpPr>
            <p:cNvPr id="34" name="Google Shape;34;p4"/>
            <p:cNvSpPr/>
            <p:nvPr/>
          </p:nvSpPr>
          <p:spPr>
            <a:xfrm>
              <a:off x="0" y="0"/>
              <a:ext cx="12192000" cy="812090"/>
            </a:xfrm>
            <a:prstGeom prst="rect">
              <a:avLst/>
            </a:prstGeom>
            <a:solidFill>
              <a:srgbClr val="0A519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 flipH="1" rot="-5400000">
              <a:off x="899906" y="374839"/>
              <a:ext cx="347327" cy="62418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36" name="Google Shape;36;p4"/>
            <p:cNvCxnSpPr/>
            <p:nvPr/>
          </p:nvCxnSpPr>
          <p:spPr>
            <a:xfrm>
              <a:off x="0" y="812090"/>
              <a:ext cx="1219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7" name="Google Shape;37;p4"/>
          <p:cNvSpPr/>
          <p:nvPr/>
        </p:nvSpPr>
        <p:spPr>
          <a:xfrm flipH="1">
            <a:off x="8689925" y="4965278"/>
            <a:ext cx="260400" cy="3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781770" y="1003685"/>
            <a:ext cx="7421400" cy="36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800"/>
            </a:lvl1pPr>
            <a:lvl2pPr indent="-29845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5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4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  <p:sp>
        <p:nvSpPr>
          <p:cNvPr id="40" name="Google Shape;40;p4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3" type="body"/>
          </p:nvPr>
        </p:nvSpPr>
        <p:spPr>
          <a:xfrm>
            <a:off x="900665" y="145259"/>
            <a:ext cx="8049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0"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사진 내용">
  <p:cSld name="제목 및 사진 내용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>
            <p:ph idx="2" type="pic"/>
          </p:nvPr>
        </p:nvSpPr>
        <p:spPr>
          <a:xfrm>
            <a:off x="505983" y="1246463"/>
            <a:ext cx="3592200" cy="3352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4" name="Google Shape;44;p5"/>
          <p:cNvGrpSpPr/>
          <p:nvPr/>
        </p:nvGrpSpPr>
        <p:grpSpPr>
          <a:xfrm>
            <a:off x="0" y="0"/>
            <a:ext cx="9144000" cy="609067"/>
            <a:chOff x="0" y="0"/>
            <a:chExt cx="12192000" cy="812090"/>
          </a:xfrm>
        </p:grpSpPr>
        <p:sp>
          <p:nvSpPr>
            <p:cNvPr id="45" name="Google Shape;45;p5"/>
            <p:cNvSpPr/>
            <p:nvPr/>
          </p:nvSpPr>
          <p:spPr>
            <a:xfrm>
              <a:off x="0" y="0"/>
              <a:ext cx="12192000" cy="812090"/>
            </a:xfrm>
            <a:prstGeom prst="rect">
              <a:avLst/>
            </a:prstGeom>
            <a:solidFill>
              <a:srgbClr val="0A519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6" name="Google Shape;46;p5"/>
            <p:cNvSpPr/>
            <p:nvPr/>
          </p:nvSpPr>
          <p:spPr>
            <a:xfrm flipH="1" rot="-5400000">
              <a:off x="899906" y="374839"/>
              <a:ext cx="347327" cy="62418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47" name="Google Shape;47;p5"/>
            <p:cNvCxnSpPr/>
            <p:nvPr/>
          </p:nvCxnSpPr>
          <p:spPr>
            <a:xfrm>
              <a:off x="0" y="812090"/>
              <a:ext cx="1219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8" name="Google Shape;48;p5"/>
          <p:cNvSpPr/>
          <p:nvPr/>
        </p:nvSpPr>
        <p:spPr>
          <a:xfrm flipH="1">
            <a:off x="8689925" y="4965278"/>
            <a:ext cx="260400" cy="3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" name="Google Shape;49;p5"/>
          <p:cNvSpPr/>
          <p:nvPr/>
        </p:nvSpPr>
        <p:spPr>
          <a:xfrm rot="5400000">
            <a:off x="3352403" y="2905809"/>
            <a:ext cx="3352800" cy="34200"/>
          </a:xfrm>
          <a:prstGeom prst="roundRect">
            <a:avLst>
              <a:gd fmla="val 50000" name="adj"/>
            </a:avLst>
          </a:prstGeom>
          <a:solidFill>
            <a:srgbClr val="0A519F"/>
          </a:solidFill>
          <a:ln cap="flat" cmpd="sng" w="12700">
            <a:solidFill>
              <a:srgbClr val="0A519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F3864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5045903" y="1246462"/>
            <a:ext cx="3592200" cy="3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228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794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900"/>
            </a:lvl3pPr>
            <a:lvl4pPr indent="-2794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5pPr>
            <a:lvl6pPr indent="-2794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51" name="Google Shape;51;p5"/>
          <p:cNvSpPr txBox="1"/>
          <p:nvPr>
            <p:ph idx="3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4" type="body"/>
          </p:nvPr>
        </p:nvSpPr>
        <p:spPr>
          <a:xfrm>
            <a:off x="900665" y="145259"/>
            <a:ext cx="8049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0"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빈 내용">
  <p:cSld name="제목 및 빈 내용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6"/>
          <p:cNvGrpSpPr/>
          <p:nvPr/>
        </p:nvGrpSpPr>
        <p:grpSpPr>
          <a:xfrm>
            <a:off x="0" y="0"/>
            <a:ext cx="9144000" cy="609067"/>
            <a:chOff x="0" y="0"/>
            <a:chExt cx="12192000" cy="812090"/>
          </a:xfrm>
        </p:grpSpPr>
        <p:sp>
          <p:nvSpPr>
            <p:cNvPr id="56" name="Google Shape;56;p6"/>
            <p:cNvSpPr/>
            <p:nvPr/>
          </p:nvSpPr>
          <p:spPr>
            <a:xfrm>
              <a:off x="0" y="0"/>
              <a:ext cx="12192000" cy="812090"/>
            </a:xfrm>
            <a:prstGeom prst="rect">
              <a:avLst/>
            </a:prstGeom>
            <a:solidFill>
              <a:srgbClr val="0A519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7" name="Google Shape;57;p6"/>
            <p:cNvSpPr/>
            <p:nvPr/>
          </p:nvSpPr>
          <p:spPr>
            <a:xfrm flipH="1" rot="-5400000">
              <a:off x="899906" y="374839"/>
              <a:ext cx="347327" cy="62418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58" name="Google Shape;58;p6"/>
            <p:cNvCxnSpPr/>
            <p:nvPr/>
          </p:nvCxnSpPr>
          <p:spPr>
            <a:xfrm>
              <a:off x="0" y="812090"/>
              <a:ext cx="1219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59" name="Google Shape;59;p6"/>
          <p:cNvSpPr/>
          <p:nvPr/>
        </p:nvSpPr>
        <p:spPr>
          <a:xfrm flipH="1">
            <a:off x="8689925" y="4965278"/>
            <a:ext cx="260400" cy="3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0" name="Google Shape;60;p6"/>
          <p:cNvSpPr txBox="1"/>
          <p:nvPr>
            <p:ph idx="1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1" name="Google Shape;61;p6"/>
          <p:cNvSpPr txBox="1"/>
          <p:nvPr>
            <p:ph idx="2" type="body"/>
          </p:nvPr>
        </p:nvSpPr>
        <p:spPr>
          <a:xfrm>
            <a:off x="900665" y="145259"/>
            <a:ext cx="8049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0" sz="21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" name="Google Shape;62;p6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rt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마지막 페이지 1">
  <p:cSld name="마지막 페이지 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86391" y="1826111"/>
            <a:ext cx="3971217" cy="1491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마지막 페이지 2">
  <p:cSld name="마지막 페이지 2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70229" y="1768168"/>
            <a:ext cx="4803545" cy="1607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>
  <p:cSld name="빈 화면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1"/>
          <p:cNvGrpSpPr/>
          <p:nvPr/>
        </p:nvGrpSpPr>
        <p:grpSpPr>
          <a:xfrm>
            <a:off x="-1" y="0"/>
            <a:ext cx="9144001" cy="3269025"/>
            <a:chOff x="-1" y="0"/>
            <a:chExt cx="12192001" cy="4358700"/>
          </a:xfrm>
        </p:grpSpPr>
        <p:grpSp>
          <p:nvGrpSpPr>
            <p:cNvPr id="76" name="Google Shape;76;p11"/>
            <p:cNvGrpSpPr/>
            <p:nvPr/>
          </p:nvGrpSpPr>
          <p:grpSpPr>
            <a:xfrm>
              <a:off x="-1" y="0"/>
              <a:ext cx="12192000" cy="4358700"/>
              <a:chOff x="-1" y="0"/>
              <a:chExt cx="12192000" cy="4358700"/>
            </a:xfrm>
          </p:grpSpPr>
          <p:sp>
            <p:nvSpPr>
              <p:cNvPr id="77" name="Google Shape;77;p11"/>
              <p:cNvSpPr/>
              <p:nvPr/>
            </p:nvSpPr>
            <p:spPr>
              <a:xfrm>
                <a:off x="-1" y="0"/>
                <a:ext cx="12192000" cy="4358700"/>
              </a:xfrm>
              <a:prstGeom prst="rect">
                <a:avLst/>
              </a:prstGeom>
              <a:solidFill>
                <a:srgbClr val="0A519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78" name="Google Shape;78;p11"/>
              <p:cNvSpPr/>
              <p:nvPr/>
            </p:nvSpPr>
            <p:spPr>
              <a:xfrm>
                <a:off x="398988" y="427766"/>
                <a:ext cx="11394000" cy="3461400"/>
              </a:xfrm>
              <a:prstGeom prst="rect">
                <a:avLst/>
              </a:prstGeom>
              <a:noFill/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pic>
            <p:nvPicPr>
              <p:cNvPr id="79" name="Google Shape;79;p11"/>
              <p:cNvPicPr preferRelativeResize="0"/>
              <p:nvPr/>
            </p:nvPicPr>
            <p:blipFill rotWithShape="1">
              <a:blip r:embed="rId2">
                <a:alphaModFix/>
              </a:blip>
              <a:srcRect b="8946" l="7510" r="5053" t="15746"/>
              <a:stretch/>
            </p:blipFill>
            <p:spPr>
              <a:xfrm>
                <a:off x="494483" y="506051"/>
                <a:ext cx="2904103" cy="75654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80" name="Google Shape;80;p11"/>
            <p:cNvCxnSpPr/>
            <p:nvPr/>
          </p:nvCxnSpPr>
          <p:spPr>
            <a:xfrm>
              <a:off x="0" y="4358639"/>
              <a:ext cx="1219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81" name="Google Shape;81;p11"/>
          <p:cNvSpPr txBox="1"/>
          <p:nvPr>
            <p:ph type="title"/>
          </p:nvPr>
        </p:nvSpPr>
        <p:spPr>
          <a:xfrm>
            <a:off x="640236" y="1908196"/>
            <a:ext cx="78867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algun Gothic"/>
              <a:buNone/>
              <a:defRPr sz="2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1"/>
          <p:cNvSpPr txBox="1"/>
          <p:nvPr>
            <p:ph idx="1" type="subTitle"/>
          </p:nvPr>
        </p:nvSpPr>
        <p:spPr>
          <a:xfrm>
            <a:off x="1668936" y="2297605"/>
            <a:ext cx="6858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83" name="Google Shape;83;p11"/>
          <p:cNvSpPr/>
          <p:nvPr/>
        </p:nvSpPr>
        <p:spPr>
          <a:xfrm rot="5400000">
            <a:off x="257685" y="4183818"/>
            <a:ext cx="1077300" cy="34200"/>
          </a:xfrm>
          <a:prstGeom prst="roundRect">
            <a:avLst>
              <a:gd fmla="val 50000" name="adj"/>
            </a:avLst>
          </a:prstGeom>
          <a:solidFill>
            <a:srgbClr val="0A519F"/>
          </a:solidFill>
          <a:ln cap="flat" cmpd="sng" w="12700">
            <a:solidFill>
              <a:srgbClr val="0A519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F3864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4" name="Google Shape;84;p11"/>
          <p:cNvSpPr txBox="1"/>
          <p:nvPr>
            <p:ph idx="2" type="body"/>
          </p:nvPr>
        </p:nvSpPr>
        <p:spPr>
          <a:xfrm>
            <a:off x="854642" y="3799713"/>
            <a:ext cx="18930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sz="1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3" type="body"/>
          </p:nvPr>
        </p:nvSpPr>
        <p:spPr>
          <a:xfrm>
            <a:off x="854642" y="4074323"/>
            <a:ext cx="18930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sz="1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4" type="body"/>
          </p:nvPr>
        </p:nvSpPr>
        <p:spPr>
          <a:xfrm>
            <a:off x="854642" y="4349806"/>
            <a:ext cx="18930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sz="1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87" name="Google Shape;8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68" y="4739575"/>
            <a:ext cx="1560806" cy="33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theme" Target="../theme/theme1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slideLayout" Target="../slideLayouts/slideLayout10.xml"  /><Relationship Id="rId3" Type="http://schemas.openxmlformats.org/officeDocument/2006/relationships/slideLayout" Target="../slideLayouts/slideLayout11.xml"  /><Relationship Id="rId4" Type="http://schemas.openxmlformats.org/officeDocument/2006/relationships/slideLayout" Target="../slideLayouts/slideLayout12.xml"  /><Relationship Id="rId5" Type="http://schemas.openxmlformats.org/officeDocument/2006/relationships/slideLayout" Target="../slideLayouts/slideLayout13.xml"  /><Relationship Id="rId6" Type="http://schemas.openxmlformats.org/officeDocument/2006/relationships/slideLayout" Target="../slideLayouts/slideLayout14.xml"  /><Relationship Id="rId7" Type="http://schemas.openxmlformats.org/officeDocument/2006/relationships/slideLayout" Target="../slideLayouts/slideLayout15.xml"  /><Relationship Id="rId8" Type="http://schemas.openxmlformats.org/officeDocument/2006/relationships/slideLayout" Target="../slideLayouts/slideLayout16.xml"  /><Relationship Id="rId9" Type="http://schemas.openxmlformats.org/officeDocument/2006/relationships/theme" Target="../theme/theme2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b="0" i="0" sz="3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b="0" i="0" sz="3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2" name="Google Shape;72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10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11.xml"  /><Relationship Id="rId3" Type="http://schemas.openxmlformats.org/officeDocument/2006/relationships/image" Target="../media/image17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12.xml"  /><Relationship Id="rId3" Type="http://schemas.openxmlformats.org/officeDocument/2006/relationships/image" Target="../media/image18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13.xml"  /><Relationship Id="rId3" Type="http://schemas.openxmlformats.org/officeDocument/2006/relationships/image" Target="../media/image19.png"  /><Relationship Id="rId4" Type="http://schemas.openxmlformats.org/officeDocument/2006/relationships/image" Target="../media/image20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14.xml"  /><Relationship Id="rId3" Type="http://schemas.openxmlformats.org/officeDocument/2006/relationships/image" Target="../media/image21.png"  /><Relationship Id="rId4" Type="http://schemas.openxmlformats.org/officeDocument/2006/relationships/image" Target="../media/image22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15.xml"  /><Relationship Id="rId3" Type="http://schemas.openxmlformats.org/officeDocument/2006/relationships/image" Target="../media/image23.png"  /><Relationship Id="rId4" Type="http://schemas.openxmlformats.org/officeDocument/2006/relationships/image" Target="../media/image24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16.xml"  /><Relationship Id="rId3" Type="http://schemas.openxmlformats.org/officeDocument/2006/relationships/image" Target="../media/image25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17.xml"  /><Relationship Id="rId3" Type="http://schemas.openxmlformats.org/officeDocument/2006/relationships/image" Target="../media/image26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18.xml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9.xml"  /><Relationship Id="rId2" Type="http://schemas.openxmlformats.org/officeDocument/2006/relationships/slideLayout" Target="../slideLayouts/slideLayout1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0.xml"  /><Relationship Id="rId2" Type="http://schemas.openxmlformats.org/officeDocument/2006/relationships/slideLayout" Target="../slideLayouts/slideLayout11.xml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1.xml"  /><Relationship Id="rId2" Type="http://schemas.openxmlformats.org/officeDocument/2006/relationships/slideLayout" Target="../slideLayouts/slideLayout11.xml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2.xml"  /><Relationship Id="rId2" Type="http://schemas.openxmlformats.org/officeDocument/2006/relationships/slideLayout" Target="../slideLayouts/slideLayout11.xml"  /><Relationship Id="rId3" Type="http://schemas.openxmlformats.org/officeDocument/2006/relationships/image" Target="../media/image27.png"  /><Relationship Id="rId4" Type="http://schemas.openxmlformats.org/officeDocument/2006/relationships/image" Target="../media/image28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23.xml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24.xml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Relationship Id="rId2" Type="http://schemas.openxmlformats.org/officeDocument/2006/relationships/notesSlide" Target="../notesSlides/notesSlide25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3.xml"  /><Relationship Id="rId3" Type="http://schemas.openxmlformats.org/officeDocument/2006/relationships/image" Target="../media/image5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5.xml"  /><Relationship Id="rId3" Type="http://schemas.openxmlformats.org/officeDocument/2006/relationships/image" Target="../media/image6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7.xml"  /><Relationship Id="rId3" Type="http://schemas.openxmlformats.org/officeDocument/2006/relationships/image" Target="../media/image9.png"  /><Relationship Id="rId4" Type="http://schemas.openxmlformats.org/officeDocument/2006/relationships/image" Target="../media/image10.png"  /><Relationship Id="rId5" Type="http://schemas.openxmlformats.org/officeDocument/2006/relationships/image" Target="../media/image11.png"  /><Relationship Id="rId6" Type="http://schemas.openxmlformats.org/officeDocument/2006/relationships/image" Target="../media/image12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8.xml"  /><Relationship Id="rId3" Type="http://schemas.openxmlformats.org/officeDocument/2006/relationships/image" Target="../media/image1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Relationship Id="rId5" Type="http://schemas.openxmlformats.org/officeDocument/2006/relationships/image" Target="../media/image16.png"  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640236" y="1908196"/>
            <a:ext cx="78867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algun Gothic"/>
              <a:buNone/>
            </a:pPr>
            <a:r>
              <a:rPr lang="en-US"/>
              <a:t>인공지능 텀 프로젝트 </a:t>
            </a:r>
            <a:endParaRPr/>
          </a:p>
        </p:txBody>
      </p:sp>
      <p:sp>
        <p:nvSpPr>
          <p:cNvPr id="132" name="Google Shape;132;p19"/>
          <p:cNvSpPr txBox="1"/>
          <p:nvPr>
            <p:ph idx="1" type="subTitle"/>
          </p:nvPr>
        </p:nvSpPr>
        <p:spPr>
          <a:xfrm>
            <a:off x="1668936" y="2390467"/>
            <a:ext cx="6858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-US"/>
              <a:t>AI_8 (8</a:t>
            </a:r>
            <a:r>
              <a:rPr lang="en-US"/>
              <a:t>조)</a:t>
            </a:r>
            <a:endParaRPr/>
          </a:p>
        </p:txBody>
      </p:sp>
      <p:sp>
        <p:nvSpPr>
          <p:cNvPr id="133" name="Google Shape;133;p19"/>
          <p:cNvSpPr txBox="1"/>
          <p:nvPr>
            <p:ph idx="3" type="body"/>
          </p:nvPr>
        </p:nvSpPr>
        <p:spPr>
          <a:xfrm>
            <a:off x="736200" y="3682652"/>
            <a:ext cx="1893300" cy="98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  </a:t>
            </a:r>
            <a:r>
              <a:rPr lang="en-US" sz="1200"/>
              <a:t>20231203 </a:t>
            </a:r>
            <a:r>
              <a:rPr lang="en-US" sz="1200"/>
              <a:t>엄기원</a:t>
            </a:r>
            <a:endParaRPr sz="12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  20231988 이지현</a:t>
            </a:r>
            <a:endParaRPr sz="12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  20237141 백연우</a:t>
            </a:r>
            <a:endParaRPr sz="12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  20211936 최한민</a:t>
            </a:r>
            <a:endParaRPr sz="1200"/>
          </a:p>
        </p:txBody>
      </p:sp>
      <p:sp>
        <p:nvSpPr>
          <p:cNvPr id="134" name="Google Shape;134;p19"/>
          <p:cNvSpPr/>
          <p:nvPr/>
        </p:nvSpPr>
        <p:spPr>
          <a:xfrm>
            <a:off x="876600" y="432400"/>
            <a:ext cx="2099700" cy="610500"/>
          </a:xfrm>
          <a:prstGeom prst="rect">
            <a:avLst/>
          </a:prstGeom>
          <a:solidFill>
            <a:srgbClr val="0851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A86E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2" name="Google Shape;242;p28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243" name="Google Shape;243;p28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데이터 분석</a:t>
            </a:r>
            <a:endParaRPr/>
          </a:p>
        </p:txBody>
      </p:sp>
      <p:sp>
        <p:nvSpPr>
          <p:cNvPr id="244" name="Google Shape;244;p28"/>
          <p:cNvSpPr txBox="1"/>
          <p:nvPr>
            <p:ph idx="1" type="body"/>
          </p:nvPr>
        </p:nvSpPr>
        <p:spPr>
          <a:xfrm>
            <a:off x="1953725" y="2971600"/>
            <a:ext cx="4719600" cy="192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MTCNN : CNN </a:t>
            </a:r>
            <a:r>
              <a:rPr lang="en-US" sz="1100"/>
              <a:t>기반 딥러닝 기반 얼굴 탐지 모델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MTCNN 라이브러리를 이용하여 Data들의 얼굴 위치의 평균값 분석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sz="1100"/>
              <a:t>중앙 0.5 기준에서 거의 벗어나지 않음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MTCNN은 같은 코드여도 매번 다르게 Face Detection 하는 경우 존재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sz="1100"/>
              <a:t>재현성 및 시간 생산성을 위하여 CenterCrop을 일괄 적용해도 괜찮겠다고 판단</a:t>
            </a:r>
            <a:endParaRPr sz="1100"/>
          </a:p>
          <a:p>
            <a:pPr indent="0" lvl="0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45" name="Google Shape;245;p28"/>
          <p:cNvSpPr txBox="1"/>
          <p:nvPr/>
        </p:nvSpPr>
        <p:spPr>
          <a:xfrm>
            <a:off x="287925" y="661425"/>
            <a:ext cx="20457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얼굴 위치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46" name="Google Shape;246;p28"/>
          <p:cNvGraphicFramePr/>
          <p:nvPr/>
        </p:nvGraphicFramePr>
        <p:xfrm>
          <a:off x="1923200" y="13859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{902F0FD3-1540-45E0-8DEC-585E7F5DE364}</a:tableStyleId>
              </a:tblPr>
              <a:tblGrid>
                <a:gridCol w="1148325"/>
                <a:gridCol w="1958725"/>
                <a:gridCol w="1958725"/>
              </a:tblGrid>
              <a:tr h="365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/>
                        <a:t>Group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/>
                        <a:t>x_center(</a:t>
                      </a:r>
                      <a:r>
                        <a:rPr b="1" lang="en-US" sz="1200"/>
                        <a:t>가로)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/>
                        <a:t>y_center(</a:t>
                      </a:r>
                      <a:r>
                        <a:rPr b="1" lang="en-US" sz="1200"/>
                        <a:t>세로)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5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Live</a:t>
                      </a:r>
                      <a:endParaRPr b="1"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0.486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0.473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5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Spoof</a:t>
                      </a:r>
                      <a:endParaRPr b="1"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0.485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0.46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5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Test</a:t>
                      </a:r>
                      <a:endParaRPr b="1"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0.488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0.482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2" name="Google Shape;252;p29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253" name="Google Shape;253;p29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데이터 분석</a:t>
            </a:r>
            <a:endParaRPr/>
          </a:p>
        </p:txBody>
      </p:sp>
      <p:sp>
        <p:nvSpPr>
          <p:cNvPr id="254" name="Google Shape;254;p29"/>
          <p:cNvSpPr txBox="1"/>
          <p:nvPr>
            <p:ph idx="1" type="body"/>
          </p:nvPr>
        </p:nvSpPr>
        <p:spPr>
          <a:xfrm>
            <a:off x="2291925" y="4043325"/>
            <a:ext cx="4008000" cy="1014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각 이미지의 RGB 채널에 대한 픽셀의 밝기값 분석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RGB </a:t>
            </a:r>
            <a:r>
              <a:rPr lang="en-US" sz="1100"/>
              <a:t>채널 별 값의 차이가 거의 존재하지 않고, 분포가 다양하기 때문에 이용 가치가 크지 않다고 판단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55" name="Google Shape;255;p29"/>
          <p:cNvSpPr txBox="1"/>
          <p:nvPr/>
        </p:nvSpPr>
        <p:spPr>
          <a:xfrm>
            <a:off x="287925" y="661425"/>
            <a:ext cx="20457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RGB 채널</a:t>
            </a: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분포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6" name="Google Shape;2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5650" y="1069850"/>
            <a:ext cx="3827000" cy="275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0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2" name="Google Shape;262;p30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263" name="Google Shape;263;p30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모델 파이프라인</a:t>
            </a:r>
            <a:endParaRPr/>
          </a:p>
        </p:txBody>
      </p:sp>
      <p:sp>
        <p:nvSpPr>
          <p:cNvPr id="264" name="Google Shape;264;p30"/>
          <p:cNvSpPr txBox="1"/>
          <p:nvPr>
            <p:ph idx="1" type="body"/>
          </p:nvPr>
        </p:nvSpPr>
        <p:spPr>
          <a:xfrm>
            <a:off x="1437000" y="3011375"/>
            <a:ext cx="6270000" cy="1953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lgun Gothic"/>
              <a:buChar char="●"/>
            </a:pPr>
            <a:r>
              <a:rPr lang="en-US" sz="1000"/>
              <a:t>본 논문에서는 CLIP 기반</a:t>
            </a:r>
            <a:r>
              <a:rPr lang="en-US" sz="1000"/>
              <a:t> </a:t>
            </a:r>
            <a:r>
              <a:rPr lang="en-US" sz="1000"/>
              <a:t>멀티모달 모델을 이용하여 FLIP(Face antispoof with Language-Image Pretraining) 설계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lgun Gothic"/>
              <a:buChar char="●"/>
            </a:pPr>
            <a:r>
              <a:rPr lang="en-US" sz="1000"/>
              <a:t>FLIP-Vision : CLIP</a:t>
            </a:r>
            <a:r>
              <a:rPr lang="en-US" sz="1000"/>
              <a:t>의 Image encoder만 사용해 학습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1000"/>
              <a:t>FLIP-IT : </a:t>
            </a:r>
            <a:r>
              <a:rPr lang="en-US" sz="1000"/>
              <a:t>이미지와 텍스트 임베딩 간 유사도를 이용한 분류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1000"/>
              <a:t>FLIP-MCL : 이미지-텍스트를 Contrastive Learning으로 추가 학습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1000"/>
              <a:t>성능 : 기존 SOTA &lt; Vision &lt; IT &lt; MCL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=&gt; 비교적 구현이 간단한 FLIP-IT 방식으로 모델 파이프라인에 적용해봄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65" name="Google Shape;265;p30"/>
          <p:cNvSpPr txBox="1"/>
          <p:nvPr/>
        </p:nvSpPr>
        <p:spPr>
          <a:xfrm>
            <a:off x="287925" y="661425"/>
            <a:ext cx="57924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참고 논문 :  FLIP: Cross-domain Face Anti-spoofing with Language Guidance (ICCV 2023)</a:t>
            </a:r>
            <a:endParaRPr b="1"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66" name="Google Shape;2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7900" y="1060475"/>
            <a:ext cx="4276400" cy="18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2" name="Google Shape;272;p31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273" name="Google Shape;273;p31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모델 파이프라인</a:t>
            </a:r>
            <a:endParaRPr/>
          </a:p>
        </p:txBody>
      </p:sp>
      <p:sp>
        <p:nvSpPr>
          <p:cNvPr id="274" name="Google Shape;274;p31"/>
          <p:cNvSpPr txBox="1"/>
          <p:nvPr>
            <p:ph idx="1" type="body"/>
          </p:nvPr>
        </p:nvSpPr>
        <p:spPr>
          <a:xfrm>
            <a:off x="2103075" y="3207425"/>
            <a:ext cx="4008000" cy="17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Open_clip 라이브러리에서 제공하는 Transforms 사용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Resize는 224 x 224로 일관되게 적용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CenterCrop 역시 224 x 224로 적용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Normalize 값들은 CLIP 사전학습 시 사용된 전처리와 동일한 값으로 사용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75" name="Google Shape;275;p31"/>
          <p:cNvSpPr txBox="1"/>
          <p:nvPr/>
        </p:nvSpPr>
        <p:spPr>
          <a:xfrm>
            <a:off x="287925" y="661425"/>
            <a:ext cx="20457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전처리 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76" name="Google Shape;2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963" y="1424899"/>
            <a:ext cx="6599974" cy="38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7050" y="1960002"/>
            <a:ext cx="6367176" cy="109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1"/>
          <p:cNvSpPr txBox="1"/>
          <p:nvPr/>
        </p:nvSpPr>
        <p:spPr>
          <a:xfrm>
            <a:off x="7433200" y="692100"/>
            <a:ext cx="14583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* </a:t>
            </a:r>
            <a:r>
              <a:rPr lang="en-US" sz="7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설명들은 제출 csv 중 SOTA 달성한 모델 기준임</a:t>
            </a:r>
            <a:endParaRPr sz="7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2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4" name="Google Shape;284;p32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285" name="Google Shape;285;p32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모델 파이프라인</a:t>
            </a:r>
            <a:endParaRPr/>
          </a:p>
        </p:txBody>
      </p:sp>
      <p:sp>
        <p:nvSpPr>
          <p:cNvPr id="286" name="Google Shape;286;p32"/>
          <p:cNvSpPr txBox="1"/>
          <p:nvPr>
            <p:ph idx="1" type="body"/>
          </p:nvPr>
        </p:nvSpPr>
        <p:spPr>
          <a:xfrm>
            <a:off x="1614577" y="3454975"/>
            <a:ext cx="5636700" cy="17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Baseline</a:t>
            </a:r>
            <a:r>
              <a:rPr lang="en-US" sz="1100"/>
              <a:t>에서 성능이 높게 증가했던 데이터 증강 조합 그대로 최종 모델에 적용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RandomResizedCrop : </a:t>
            </a:r>
            <a:r>
              <a:rPr lang="en-US" sz="1100"/>
              <a:t>무작위 영역 Crop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RandomHorizontalFlip() : </a:t>
            </a:r>
            <a:r>
              <a:rPr lang="en-US" sz="1100"/>
              <a:t>이미지를 좌우로 뒤집는 증강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T.Lambda(gamma_aug) : 감마 값을 조정하여 밝기 대비 증강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87" name="Google Shape;287;p32"/>
          <p:cNvSpPr txBox="1"/>
          <p:nvPr/>
        </p:nvSpPr>
        <p:spPr>
          <a:xfrm>
            <a:off x="287925" y="661425"/>
            <a:ext cx="20457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</a:t>
            </a: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증강 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88" name="Google Shape;2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750" y="661425"/>
            <a:ext cx="2499251" cy="58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2"/>
          <p:cNvPicPr preferRelativeResize="0"/>
          <p:nvPr/>
        </p:nvPicPr>
        <p:blipFill rotWithShape="1">
          <a:blip r:embed="rId4">
            <a:alphaModFix/>
          </a:blip>
          <a:srcRect b="0" l="0" r="0" t="1565"/>
          <a:stretch/>
        </p:blipFill>
        <p:spPr>
          <a:xfrm>
            <a:off x="1246800" y="1639712"/>
            <a:ext cx="6281452" cy="161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5" name="Google Shape;295;p33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296" name="Google Shape;296;p33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모델 파이프라인</a:t>
            </a:r>
            <a:endParaRPr/>
          </a:p>
        </p:txBody>
      </p:sp>
      <p:sp>
        <p:nvSpPr>
          <p:cNvPr id="297" name="Google Shape;297;p33"/>
          <p:cNvSpPr txBox="1"/>
          <p:nvPr>
            <p:ph idx="1" type="body"/>
          </p:nvPr>
        </p:nvSpPr>
        <p:spPr>
          <a:xfrm>
            <a:off x="1592600" y="3520875"/>
            <a:ext cx="5636700" cy="1216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Backbone : </a:t>
            </a:r>
            <a:r>
              <a:rPr lang="en-US" sz="1100"/>
              <a:t>이미지 인코더는 ViT-B-32, 텍스트 인코더는 CLIP 내장 인코더 사용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손실함수 : CE Loss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옵티마이저 : AdamW(1e-4)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98" name="Google Shape;298;p33"/>
          <p:cNvSpPr txBox="1"/>
          <p:nvPr/>
        </p:nvSpPr>
        <p:spPr>
          <a:xfrm>
            <a:off x="287925" y="661425"/>
            <a:ext cx="29067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네트워크 설계 및 학습 방법</a:t>
            </a: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99" name="Google Shape;2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1650" y="1845613"/>
            <a:ext cx="2922299" cy="5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3"/>
          <p:cNvPicPr preferRelativeResize="0"/>
          <p:nvPr/>
        </p:nvPicPr>
        <p:blipFill rotWithShape="1">
          <a:blip r:embed="rId4">
            <a:alphaModFix/>
          </a:blip>
          <a:srcRect b="12982" l="0" r="0" t="0"/>
          <a:stretch/>
        </p:blipFill>
        <p:spPr>
          <a:xfrm>
            <a:off x="1018448" y="1567000"/>
            <a:ext cx="3102875" cy="942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3"/>
          <p:cNvSpPr txBox="1"/>
          <p:nvPr/>
        </p:nvSpPr>
        <p:spPr>
          <a:xfrm>
            <a:off x="1933900" y="2597325"/>
            <a:ext cx="156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 encoder</a:t>
            </a:r>
            <a:endParaRPr b="1"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2" name="Google Shape;302;p33"/>
          <p:cNvSpPr txBox="1"/>
          <p:nvPr/>
        </p:nvSpPr>
        <p:spPr>
          <a:xfrm>
            <a:off x="5978000" y="2566575"/>
            <a:ext cx="156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Text</a:t>
            </a:r>
            <a:r>
              <a:rPr b="1"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encoder</a:t>
            </a:r>
            <a:endParaRPr b="1"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4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8" name="Google Shape;308;p34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309" name="Google Shape;309;p34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모델 파이프라인</a:t>
            </a:r>
            <a:endParaRPr/>
          </a:p>
        </p:txBody>
      </p:sp>
      <p:sp>
        <p:nvSpPr>
          <p:cNvPr id="310" name="Google Shape;310;p34"/>
          <p:cNvSpPr txBox="1"/>
          <p:nvPr>
            <p:ph idx="1" type="body"/>
          </p:nvPr>
        </p:nvSpPr>
        <p:spPr>
          <a:xfrm>
            <a:off x="1592600" y="3663400"/>
            <a:ext cx="5636700" cy="1614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lgun Gothic"/>
              <a:buChar char="●"/>
            </a:pPr>
            <a:r>
              <a:rPr lang="en-US" sz="1000"/>
              <a:t>이미지, 텍스트를 각각 임베딩 후, 코사인 유사도 계산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1000"/>
              <a:t>텍스트 임베딩은 Class 별로 프롬프트 6개의 평균을 계산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1000"/>
              <a:t>텍스트 프롬프트는 논문의 프롬프트와 동일하게 설정함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1000"/>
              <a:t>예측값과 라벨을 비교하여 CrossEntropyLoss 손실함수로 이진 분류 (이 외 설정은 Baseline과 동일)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11" name="Google Shape;311;p34"/>
          <p:cNvSpPr txBox="1"/>
          <p:nvPr/>
        </p:nvSpPr>
        <p:spPr>
          <a:xfrm>
            <a:off x="287925" y="661425"/>
            <a:ext cx="29067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네트워크 설계 및 학습 방법 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12" name="Google Shape;3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525" y="1084662"/>
            <a:ext cx="2577007" cy="264022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4"/>
          <p:cNvSpPr txBox="1"/>
          <p:nvPr/>
        </p:nvSpPr>
        <p:spPr>
          <a:xfrm>
            <a:off x="5363125" y="934050"/>
            <a:ext cx="30000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SPOOF_TEMPLATES = [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"This is an example of a spoof face",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"This is an example of an attack face",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"This is not a real face",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"This is how a spoof face looks like",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"a photo of a spoof face",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"a printout shown to be a spoof face",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]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REAL_TEMPLATES = [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"This is an example of a real face",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"This is a bonafide face",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"This is a real face",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"This is how a real face looks like",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"a photo of a real face",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"This is not a spoof face",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]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CLASSES = [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("live",  REAL_TEMPLATES, 0),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("spoof", SPOOF_TEMPLATES, 1),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]</a:t>
            </a:r>
            <a:endParaRPr sz="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5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9" name="Google Shape;319;p35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320" name="Google Shape;320;p35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모델 파이프라인</a:t>
            </a:r>
            <a:endParaRPr/>
          </a:p>
        </p:txBody>
      </p:sp>
      <p:sp>
        <p:nvSpPr>
          <p:cNvPr id="321" name="Google Shape;321;p35"/>
          <p:cNvSpPr txBox="1"/>
          <p:nvPr>
            <p:ph idx="1" type="body"/>
          </p:nvPr>
        </p:nvSpPr>
        <p:spPr>
          <a:xfrm>
            <a:off x="1517925" y="3238700"/>
            <a:ext cx="5636700" cy="1614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1000"/>
              <a:t>단일 모델에서는 Valid Set의 Acc,AUC가 가장 높은 Epoch 모델 기준으로 Test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1000"/>
              <a:t>CLIP </a:t>
            </a:r>
            <a:r>
              <a:rPr lang="en-US" sz="1000"/>
              <a:t>기반 모델과 Resnet18모델을 Soft Voting 앙상블 진행</a:t>
            </a:r>
            <a:endParaRPr sz="1000"/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-US" sz="1000"/>
              <a:t>ViT의 전역학습과 CNN의 세부적 학습이 잘 보완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1000"/>
              <a:t>TTA </a:t>
            </a:r>
            <a:r>
              <a:rPr lang="en-US" sz="1000"/>
              <a:t>적용(CLIP기반 모델에만)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1000"/>
              <a:t>TTA </a:t>
            </a:r>
            <a:r>
              <a:rPr lang="en-US" sz="1000"/>
              <a:t>목록</a:t>
            </a:r>
            <a:r>
              <a:rPr lang="en-US" sz="1000"/>
              <a:t> : Multi-scale resizing, FiveCrop (</a:t>
            </a:r>
            <a:r>
              <a:rPr lang="en-US" sz="1000"/>
              <a:t>총 10-Views)</a:t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22" name="Google Shape;322;p35"/>
          <p:cNvSpPr txBox="1"/>
          <p:nvPr/>
        </p:nvSpPr>
        <p:spPr>
          <a:xfrm>
            <a:off x="287925" y="661425"/>
            <a:ext cx="29067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Test 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23" name="Google Shape;32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7075" y="1596927"/>
            <a:ext cx="4736450" cy="173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6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9" name="Google Shape;329;p36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04</a:t>
            </a:r>
            <a:endParaRPr/>
          </a:p>
        </p:txBody>
      </p:sp>
      <p:sp>
        <p:nvSpPr>
          <p:cNvPr id="330" name="Google Shape;330;p36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실험 결과</a:t>
            </a:r>
            <a:endParaRPr/>
          </a:p>
        </p:txBody>
      </p:sp>
      <p:graphicFrame>
        <p:nvGraphicFramePr>
          <p:cNvPr id="331" name="Google Shape;331;p36"/>
          <p:cNvGraphicFramePr/>
          <p:nvPr/>
        </p:nvGraphicFramePr>
        <p:xfrm>
          <a:off x="2751225" y="1089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{902F0FD3-1540-45E0-8DEC-585E7F5DE364}</a:tableStyleId>
              </a:tblPr>
              <a:tblGrid>
                <a:gridCol w="430550"/>
                <a:gridCol w="931325"/>
                <a:gridCol w="482175"/>
                <a:gridCol w="572425"/>
                <a:gridCol w="552150"/>
                <a:gridCol w="758050"/>
              </a:tblGrid>
              <a:tr h="265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Exp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Backbone</a:t>
                      </a:r>
                      <a:endParaRPr b="1" sz="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/>
                        <a:t>Epoch</a:t>
                      </a:r>
                      <a:endParaRPr b="1" sz="6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LR</a:t>
                      </a:r>
                      <a:endParaRPr b="1" sz="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Batch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Test Acc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1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1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Resnet18</a:t>
                      </a:r>
                      <a:endParaRPr b="1" sz="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5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1e-3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64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0.9125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Resnet34</a:t>
                      </a:r>
                      <a:endParaRPr sz="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0.8537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EfficientNet_B0</a:t>
                      </a:r>
                      <a:endParaRPr sz="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0.9362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EfficientNet_B1</a:t>
                      </a:r>
                      <a:endParaRPr sz="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0.9212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5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EfficientNet_B3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0.9575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6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EfficientNet_B4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0.9537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7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CLIP(ViT-b-16)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0.9675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>
                          <a:solidFill>
                            <a:schemeClr val="dk1"/>
                          </a:solidFill>
                        </a:rPr>
                        <a:t>8</a:t>
                      </a:r>
                      <a:endParaRPr b="1"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b="1"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5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b="1"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64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>
                          <a:solidFill>
                            <a:schemeClr val="dk1"/>
                          </a:solidFill>
                        </a:rPr>
                        <a:t>0.9712</a:t>
                      </a:r>
                      <a:endParaRPr b="1"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32" name="Google Shape;332;p36"/>
          <p:cNvSpPr txBox="1"/>
          <p:nvPr>
            <p:ph idx="1" type="body"/>
          </p:nvPr>
        </p:nvSpPr>
        <p:spPr>
          <a:xfrm>
            <a:off x="2469474" y="4122575"/>
            <a:ext cx="42402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BaseLine 대비하여 CLIP 사용 시,정확도 약 6p% 증가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EfficientNet_B3보다 B4가 성능이 떨어짐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ViT-16보다 ViT-32 사용 시 성능 증가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33" name="Google Shape;333;p36"/>
          <p:cNvSpPr txBox="1"/>
          <p:nvPr/>
        </p:nvSpPr>
        <p:spPr>
          <a:xfrm>
            <a:off x="270350" y="657050"/>
            <a:ext cx="29067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Experiment : Backbone</a:t>
            </a: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7"/>
          <p:cNvSpPr txBox="1">
            <a:spLocks noGrp="1"/>
          </p:cNvSpPr>
          <p:nvPr>
            <p:ph type="sldNum" idx="12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fld id="{00000000-1234-1234-1234-123412341234}" type="slidenum">
              <a:rPr lang="en-US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t>19</a:t>
            </a:fld>
            <a:endParaRPr lang="en-US"/>
          </a:p>
        </p:txBody>
      </p:sp>
      <p:sp>
        <p:nvSpPr>
          <p:cNvPr id="339" name="Google Shape;339;p37"/>
          <p:cNvSpPr txBox="1">
            <a:spLocks noGrp="1"/>
          </p:cNvSpPr>
          <p:nvPr>
            <p:ph type="body" idx="2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None/>
              <a:defRPr/>
            </a:pPr>
            <a:r>
              <a:rPr lang="en-US"/>
              <a:t>04</a:t>
            </a:r>
            <a:endParaRPr/>
          </a:p>
        </p:txBody>
      </p:sp>
      <p:sp>
        <p:nvSpPr>
          <p:cNvPr id="340" name="Google Shape;340;p37"/>
          <p:cNvSpPr txBox="1">
            <a:spLocks noGrp="1"/>
          </p:cNvSpPr>
          <p:nvPr>
            <p:ph type="body" idx="3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None/>
              <a:defRPr/>
            </a:pPr>
            <a:r>
              <a:rPr lang="en-US"/>
              <a:t>실험 결과</a:t>
            </a:r>
            <a:endParaRPr/>
          </a:p>
        </p:txBody>
      </p:sp>
      <p:graphicFrame>
        <p:nvGraphicFramePr>
          <p:cNvPr id="341" name="Google Shape;341;p37"/>
          <p:cNvGraphicFramePr/>
          <p:nvPr/>
        </p:nvGraphicFramePr>
        <p:xfrm>
          <a:off x="2786375" y="1564100"/>
          <a:ext cx="3726675" cy="1244025"/>
        </p:xfrm>
        <a:graphic>
          <a:graphicData uri="http://schemas.openxmlformats.org/drawingml/2006/table">
            <a:tbl>
              <a:tblPr>
                <a:noFill/>
                <a:tableStyleId>{902F0FD3-1540-45E0-8DEC-585E7F5DE364}</a:tableStyleId>
              </a:tblPr>
              <a:tblGrid>
                <a:gridCol w="430550"/>
                <a:gridCol w="931325"/>
                <a:gridCol w="482175"/>
                <a:gridCol w="572425"/>
                <a:gridCol w="552150"/>
                <a:gridCol w="758050"/>
              </a:tblGrid>
              <a:tr h="265900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Exp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/>
                        <a:t>Backbone</a:t>
                      </a:r>
                      <a:endParaRPr sz="7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600" b="1"/>
                        <a:t>Epoch</a:t>
                      </a:r>
                      <a:endParaRPr sz="6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/>
                        <a:t>LR</a:t>
                      </a:r>
                      <a:endParaRPr sz="7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Batch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Test Acc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</a:tr>
              <a:tr h="312450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1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/>
                        <a:t>Resnet18</a:t>
                      </a:r>
                      <a:endParaRPr sz="7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5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1e-3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64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0.9125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12450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2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/>
                        <a:t>Resnet18</a:t>
                      </a:r>
                      <a:endParaRPr sz="7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1e-5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0.9575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12450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3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/>
                        <a:t>Resnet18</a:t>
                      </a:r>
                      <a:endParaRPr sz="7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5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1e-5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128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0.9650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</a:tbl>
          </a:graphicData>
        </a:graphic>
      </p:graphicFrame>
      <p:sp>
        <p:nvSpPr>
          <p:cNvPr id="342" name="Google Shape;342;p37"/>
          <p:cNvSpPr txBox="1">
            <a:spLocks noGrp="1"/>
          </p:cNvSpPr>
          <p:nvPr>
            <p:ph type="body" idx="1"/>
          </p:nvPr>
        </p:nvSpPr>
        <p:spPr>
          <a:xfrm>
            <a:off x="2529612" y="3412350"/>
            <a:ext cx="4240200" cy="927388"/>
          </a:xfrm>
          <a:prstGeom prst="rect">
            <a:avLst/>
          </a:prstGeom>
        </p:spPr>
        <p:txBody>
          <a:bodyPr wrap="square" lIns="68575" tIns="34275" rIns="68575" bIns="34275" anchor="t" anchorCtr="0">
            <a:noAutofit/>
          </a:bodyPr>
          <a:lstStyle/>
          <a:p>
            <a:pPr marL="342900" lvl="0" indent="-234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맑은 고딕"/>
              <a:buChar char="●"/>
              <a:defRPr/>
            </a:pPr>
            <a:r>
              <a:rPr lang="en-US" altLang="ko-KR" sz="1100">
                <a:latin typeface="Arial"/>
                <a:ea typeface="Arial"/>
                <a:cs typeface="Arial"/>
                <a:sym typeface="Arial"/>
              </a:rPr>
              <a:t>LR, BatchSize</a:t>
            </a:r>
            <a:r>
              <a:rPr lang="ko-KR" altLang="en-US" sz="1100">
                <a:latin typeface="Arial"/>
                <a:ea typeface="Arial"/>
                <a:cs typeface="Arial"/>
                <a:sym typeface="Arial"/>
              </a:rPr>
              <a:t>만 변경해도 굉장히 높은 성능 향상</a:t>
            </a:r>
            <a:endParaRPr lang="ko-KR" altLang="en-US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37"/>
          <p:cNvSpPr txBox="1"/>
          <p:nvPr/>
        </p:nvSpPr>
        <p:spPr>
          <a:xfrm>
            <a:off x="270350" y="657050"/>
            <a:ext cx="2906700" cy="300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b="1">
                <a:solidFill>
                  <a:schemeClr val="dk1"/>
                </a:solidFill>
                <a:latin typeface="맑은 고딕"/>
                <a:ea typeface="맑은 고딕"/>
                <a:cs typeface="맑은 고딕"/>
                <a:sym typeface="맑은 고딕"/>
              </a:rPr>
              <a:t>Experiment : Resnet18 </a:t>
            </a:r>
            <a:endParaRPr b="1">
              <a:solidFill>
                <a:schemeClr val="dk1"/>
              </a:solidFill>
              <a:latin typeface="맑은 고딕"/>
              <a:ea typeface="맑은 고딕"/>
              <a:cs typeface="맑은 고딕"/>
              <a:sym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20"/>
          <p:cNvGrpSpPr/>
          <p:nvPr/>
        </p:nvGrpSpPr>
        <p:grpSpPr>
          <a:xfrm>
            <a:off x="3026065" y="1483619"/>
            <a:ext cx="4119654" cy="348200"/>
            <a:chOff x="607518" y="2079840"/>
            <a:chExt cx="5492872" cy="464266"/>
          </a:xfrm>
        </p:grpSpPr>
        <p:sp>
          <p:nvSpPr>
            <p:cNvPr id="140" name="Google Shape;140;p20"/>
            <p:cNvSpPr/>
            <p:nvPr/>
          </p:nvSpPr>
          <p:spPr>
            <a:xfrm rot="5400000">
              <a:off x="1119113" y="2317778"/>
              <a:ext cx="402000" cy="456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1" name="Google Shape;141;p20"/>
            <p:cNvSpPr txBox="1"/>
            <p:nvPr/>
          </p:nvSpPr>
          <p:spPr>
            <a:xfrm>
              <a:off x="607518" y="2079840"/>
              <a:ext cx="735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01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2" name="Google Shape;142;p20"/>
            <p:cNvSpPr txBox="1"/>
            <p:nvPr/>
          </p:nvSpPr>
          <p:spPr>
            <a:xfrm>
              <a:off x="1515490" y="2082406"/>
              <a:ext cx="4584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문제 설명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43" name="Google Shape;143;p20"/>
          <p:cNvGrpSpPr/>
          <p:nvPr/>
        </p:nvGrpSpPr>
        <p:grpSpPr>
          <a:xfrm>
            <a:off x="3026065" y="1964231"/>
            <a:ext cx="4119654" cy="348207"/>
            <a:chOff x="607518" y="2079840"/>
            <a:chExt cx="5492872" cy="464276"/>
          </a:xfrm>
        </p:grpSpPr>
        <p:sp>
          <p:nvSpPr>
            <p:cNvPr id="144" name="Google Shape;144;p20"/>
            <p:cNvSpPr/>
            <p:nvPr/>
          </p:nvSpPr>
          <p:spPr>
            <a:xfrm rot="5400000">
              <a:off x="1119113" y="2317778"/>
              <a:ext cx="402000" cy="456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5" name="Google Shape;145;p20"/>
            <p:cNvSpPr txBox="1"/>
            <p:nvPr/>
          </p:nvSpPr>
          <p:spPr>
            <a:xfrm>
              <a:off x="607518" y="2079840"/>
              <a:ext cx="735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02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6" name="Google Shape;146;p20"/>
            <p:cNvSpPr txBox="1"/>
            <p:nvPr/>
          </p:nvSpPr>
          <p:spPr>
            <a:xfrm>
              <a:off x="1515490" y="2082416"/>
              <a:ext cx="4584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데이터 분석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47" name="Google Shape;147;p20"/>
          <p:cNvGrpSpPr/>
          <p:nvPr/>
        </p:nvGrpSpPr>
        <p:grpSpPr>
          <a:xfrm>
            <a:off x="3026065" y="2441684"/>
            <a:ext cx="4119654" cy="348203"/>
            <a:chOff x="607518" y="2079840"/>
            <a:chExt cx="5492872" cy="464271"/>
          </a:xfrm>
        </p:grpSpPr>
        <p:sp>
          <p:nvSpPr>
            <p:cNvPr id="148" name="Google Shape;148;p20"/>
            <p:cNvSpPr/>
            <p:nvPr/>
          </p:nvSpPr>
          <p:spPr>
            <a:xfrm rot="5400000">
              <a:off x="1119113" y="2317778"/>
              <a:ext cx="402000" cy="456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9" name="Google Shape;149;p20"/>
            <p:cNvSpPr txBox="1"/>
            <p:nvPr/>
          </p:nvSpPr>
          <p:spPr>
            <a:xfrm>
              <a:off x="607518" y="2079840"/>
              <a:ext cx="735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03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0" name="Google Shape;150;p20"/>
            <p:cNvSpPr txBox="1"/>
            <p:nvPr/>
          </p:nvSpPr>
          <p:spPr>
            <a:xfrm>
              <a:off x="1515490" y="2082411"/>
              <a:ext cx="4584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모델 파이프라인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51" name="Google Shape;151;p20"/>
          <p:cNvGrpSpPr/>
          <p:nvPr/>
        </p:nvGrpSpPr>
        <p:grpSpPr>
          <a:xfrm>
            <a:off x="3026065" y="2897134"/>
            <a:ext cx="4119654" cy="348203"/>
            <a:chOff x="607518" y="2079840"/>
            <a:chExt cx="5492872" cy="464271"/>
          </a:xfrm>
        </p:grpSpPr>
        <p:sp>
          <p:nvSpPr>
            <p:cNvPr id="152" name="Google Shape;152;p20"/>
            <p:cNvSpPr/>
            <p:nvPr/>
          </p:nvSpPr>
          <p:spPr>
            <a:xfrm rot="5400000">
              <a:off x="1119113" y="2317778"/>
              <a:ext cx="402000" cy="456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3" name="Google Shape;153;p20"/>
            <p:cNvSpPr txBox="1"/>
            <p:nvPr/>
          </p:nvSpPr>
          <p:spPr>
            <a:xfrm>
              <a:off x="607518" y="2079840"/>
              <a:ext cx="735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04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4" name="Google Shape;154;p20"/>
            <p:cNvSpPr txBox="1"/>
            <p:nvPr/>
          </p:nvSpPr>
          <p:spPr>
            <a:xfrm>
              <a:off x="1515490" y="2082411"/>
              <a:ext cx="4584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실험 결과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55" name="Google Shape;155;p20"/>
          <p:cNvGrpSpPr/>
          <p:nvPr/>
        </p:nvGrpSpPr>
        <p:grpSpPr>
          <a:xfrm>
            <a:off x="3026065" y="3352584"/>
            <a:ext cx="4119654" cy="348203"/>
            <a:chOff x="607518" y="2079840"/>
            <a:chExt cx="5492872" cy="464271"/>
          </a:xfrm>
        </p:grpSpPr>
        <p:sp>
          <p:nvSpPr>
            <p:cNvPr id="156" name="Google Shape;156;p20"/>
            <p:cNvSpPr/>
            <p:nvPr/>
          </p:nvSpPr>
          <p:spPr>
            <a:xfrm rot="5400000">
              <a:off x="1119113" y="2317778"/>
              <a:ext cx="402000" cy="456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7" name="Google Shape;157;p20"/>
            <p:cNvSpPr txBox="1"/>
            <p:nvPr/>
          </p:nvSpPr>
          <p:spPr>
            <a:xfrm>
              <a:off x="607518" y="2079840"/>
              <a:ext cx="735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05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8" name="Google Shape;158;p20"/>
            <p:cNvSpPr txBox="1"/>
            <p:nvPr/>
          </p:nvSpPr>
          <p:spPr>
            <a:xfrm>
              <a:off x="1515490" y="2082411"/>
              <a:ext cx="4584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사용 코드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59" name="Google Shape;159;p20"/>
          <p:cNvGrpSpPr/>
          <p:nvPr/>
        </p:nvGrpSpPr>
        <p:grpSpPr>
          <a:xfrm>
            <a:off x="3026065" y="3808034"/>
            <a:ext cx="4119654" cy="348203"/>
            <a:chOff x="607518" y="2079840"/>
            <a:chExt cx="5492872" cy="464271"/>
          </a:xfrm>
        </p:grpSpPr>
        <p:sp>
          <p:nvSpPr>
            <p:cNvPr id="160" name="Google Shape;160;p20"/>
            <p:cNvSpPr/>
            <p:nvPr/>
          </p:nvSpPr>
          <p:spPr>
            <a:xfrm rot="5400000">
              <a:off x="1119113" y="2317778"/>
              <a:ext cx="402000" cy="456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1" name="Google Shape;161;p20"/>
            <p:cNvSpPr txBox="1"/>
            <p:nvPr/>
          </p:nvSpPr>
          <p:spPr>
            <a:xfrm>
              <a:off x="607518" y="2079840"/>
              <a:ext cx="735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06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2" name="Google Shape;162;p20"/>
            <p:cNvSpPr txBox="1"/>
            <p:nvPr/>
          </p:nvSpPr>
          <p:spPr>
            <a:xfrm>
              <a:off x="1515490" y="2082411"/>
              <a:ext cx="4584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1F386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프로젝트 후기</a:t>
              </a:r>
              <a:endParaRPr b="1" sz="1800">
                <a:solidFill>
                  <a:srgbClr val="1F386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8"/>
          <p:cNvSpPr txBox="1">
            <a:spLocks noGrp="1"/>
          </p:cNvSpPr>
          <p:nvPr>
            <p:ph type="sldNum" idx="12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fld id="{00000000-1234-1234-1234-123412341234}" type="slidenum">
              <a:rPr lang="en-US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t>20</a:t>
            </a:fld>
            <a:endParaRPr lang="en-US"/>
          </a:p>
        </p:txBody>
      </p:sp>
      <p:sp>
        <p:nvSpPr>
          <p:cNvPr id="349" name="Google Shape;349;p38"/>
          <p:cNvSpPr txBox="1">
            <a:spLocks noGrp="1"/>
          </p:cNvSpPr>
          <p:nvPr>
            <p:ph type="body" idx="2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None/>
              <a:defRPr/>
            </a:pPr>
            <a:r>
              <a:rPr lang="en-US"/>
              <a:t>04</a:t>
            </a:r>
            <a:endParaRPr/>
          </a:p>
        </p:txBody>
      </p:sp>
      <p:sp>
        <p:nvSpPr>
          <p:cNvPr id="350" name="Google Shape;350;p38"/>
          <p:cNvSpPr txBox="1">
            <a:spLocks noGrp="1"/>
          </p:cNvSpPr>
          <p:nvPr>
            <p:ph type="body" idx="3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None/>
              <a:defRPr/>
            </a:pPr>
            <a:r>
              <a:rPr lang="en-US"/>
              <a:t>실험 결과</a:t>
            </a:r>
            <a:endParaRPr/>
          </a:p>
        </p:txBody>
      </p:sp>
      <p:graphicFrame>
        <p:nvGraphicFramePr>
          <p:cNvPr id="351" name="Google Shape;351;p38"/>
          <p:cNvGraphicFramePr/>
          <p:nvPr/>
        </p:nvGraphicFramePr>
        <p:xfrm>
          <a:off x="435088" y="1151150"/>
          <a:ext cx="4134400" cy="3427325"/>
        </p:xfrm>
        <a:graphic>
          <a:graphicData uri="http://schemas.openxmlformats.org/drawingml/2006/table">
            <a:tbl>
              <a:tblPr>
                <a:noFill/>
                <a:tableStyleId>{902F0FD3-1540-45E0-8DEC-585E7F5DE364}</a:tableStyleId>
              </a:tblPr>
              <a:tblGrid>
                <a:gridCol w="382850"/>
                <a:gridCol w="826475"/>
                <a:gridCol w="826475"/>
                <a:gridCol w="427900"/>
                <a:gridCol w="507975"/>
                <a:gridCol w="490000"/>
                <a:gridCol w="672725"/>
              </a:tblGrid>
              <a:tr h="387800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Exp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/>
                        <a:t>Backbone</a:t>
                      </a:r>
                      <a:endParaRPr sz="7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/>
                        <a:t>Method</a:t>
                      </a:r>
                      <a:endParaRPr lang="en-US" sz="7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 sz="7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600" b="1"/>
                        <a:t>Epoch</a:t>
                      </a:r>
                      <a:endParaRPr sz="6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/>
                        <a:t>LR</a:t>
                      </a:r>
                      <a:endParaRPr sz="7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Batch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Test Acc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>
                          <a:solidFill>
                            <a:schemeClr val="dk1"/>
                          </a:solidFill>
                        </a:rPr>
                        <a:t>None</a:t>
                      </a:r>
                      <a:endParaRPr sz="7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5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64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0.9712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2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/>
                        <a:t>None</a:t>
                      </a:r>
                      <a:endParaRPr sz="7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10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0.9587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None</a:t>
                      </a:r>
                      <a:endParaRPr sz="7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128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0.9662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None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1e-5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128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0.9487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5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None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0.9575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87800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6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Centercrop -&gt; MTCNN crop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0.9700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87800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7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전처리를 baseline 과 동일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0.9675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87800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8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>
                          <a:solidFill>
                            <a:schemeClr val="dk1"/>
                          </a:solidFill>
                        </a:rPr>
                        <a:t>Train augmentation </a:t>
                      </a:r>
                      <a:endParaRPr sz="7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5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1e-3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64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0.9737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</a:tbl>
          </a:graphicData>
        </a:graphic>
      </p:graphicFrame>
      <p:sp>
        <p:nvSpPr>
          <p:cNvPr id="352" name="Google Shape;352;p38"/>
          <p:cNvSpPr txBox="1">
            <a:spLocks noGrp="1"/>
          </p:cNvSpPr>
          <p:nvPr>
            <p:ph type="body" idx="1"/>
          </p:nvPr>
        </p:nvSpPr>
        <p:spPr>
          <a:xfrm>
            <a:off x="5595550" y="2317175"/>
            <a:ext cx="2821500" cy="792600"/>
          </a:xfrm>
          <a:prstGeom prst="rect">
            <a:avLst/>
          </a:prstGeom>
        </p:spPr>
        <p:txBody>
          <a:bodyPr wrap="square" lIns="68575" tIns="34275" rIns="68575" bIns="34275" anchor="t" anchorCtr="0">
            <a:noAutofit/>
          </a:bodyPr>
          <a:lstStyle/>
          <a:p>
            <a:pPr marL="3429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맑은 고딕"/>
              <a:buChar char="●"/>
              <a:defRPr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증가 :  Train Augmentation 적용</a:t>
            </a:r>
            <a:r>
              <a:rPr lang="en-US" altLang="ko-KR" sz="1000">
                <a:latin typeface="Arial"/>
                <a:ea typeface="Arial"/>
                <a:cs typeface="Arial"/>
                <a:sym typeface="Arial"/>
              </a:rPr>
              <a:t>(0.2%)</a:t>
            </a:r>
            <a:endParaRPr lang="en-US" altLang="ko-KR" sz="1000"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3429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Arial"/>
              <a:buChar char="●"/>
              <a:defRPr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감소 : LR 감소, 에폭 증가, 전처리 변경, MTCNN 사용</a:t>
            </a:r>
            <a:endParaRPr lang="en-US" sz="1000">
              <a:latin typeface="Arial"/>
              <a:ea typeface="Arial"/>
              <a:cs typeface="Arial"/>
              <a:sym typeface="Arial"/>
            </a:endParaRPr>
          </a:p>
          <a:p>
            <a:pPr marL="3429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Arial"/>
              <a:buChar char="●"/>
              <a:defRPr/>
            </a:pPr>
            <a:endParaRPr lang="en-US" altLang="ko-KR"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  <a:defRPr/>
            </a:pPr>
            <a:endParaRPr sz="1000"/>
          </a:p>
        </p:txBody>
      </p:sp>
      <p:sp>
        <p:nvSpPr>
          <p:cNvPr id="353" name="Google Shape;353;p38"/>
          <p:cNvSpPr txBox="1"/>
          <p:nvPr/>
        </p:nvSpPr>
        <p:spPr>
          <a:xfrm>
            <a:off x="270350" y="657050"/>
            <a:ext cx="2906700" cy="300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b="1">
                <a:solidFill>
                  <a:schemeClr val="dk1"/>
                </a:solidFill>
                <a:latin typeface="맑은 고딕"/>
                <a:ea typeface="맑은 고딕"/>
                <a:cs typeface="맑은 고딕"/>
                <a:sym typeface="맑은 고딕"/>
              </a:rPr>
              <a:t>Experiment : CLIP </a:t>
            </a:r>
            <a:endParaRPr b="1">
              <a:solidFill>
                <a:schemeClr val="dk1"/>
              </a:solidFill>
              <a:latin typeface="맑은 고딕"/>
              <a:ea typeface="맑은 고딕"/>
              <a:cs typeface="맑은 고딕"/>
              <a:sym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9"/>
          <p:cNvSpPr txBox="1">
            <a:spLocks noGrp="1"/>
          </p:cNvSpPr>
          <p:nvPr>
            <p:ph type="sldNum" idx="12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fld id="{00000000-1234-1234-1234-123412341234}" type="slidenum">
              <a:rPr lang="en-US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t>21</a:t>
            </a:fld>
            <a:endParaRPr lang="en-US"/>
          </a:p>
        </p:txBody>
      </p:sp>
      <p:sp>
        <p:nvSpPr>
          <p:cNvPr id="359" name="Google Shape;359;p39"/>
          <p:cNvSpPr txBox="1">
            <a:spLocks noGrp="1"/>
          </p:cNvSpPr>
          <p:nvPr>
            <p:ph type="body" idx="2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None/>
              <a:defRPr/>
            </a:pPr>
            <a:r>
              <a:rPr lang="en-US"/>
              <a:t>04</a:t>
            </a:r>
            <a:endParaRPr/>
          </a:p>
        </p:txBody>
      </p:sp>
      <p:sp>
        <p:nvSpPr>
          <p:cNvPr id="360" name="Google Shape;360;p39"/>
          <p:cNvSpPr txBox="1">
            <a:spLocks noGrp="1"/>
          </p:cNvSpPr>
          <p:nvPr>
            <p:ph type="body" idx="3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None/>
              <a:defRPr/>
            </a:pPr>
            <a:r>
              <a:rPr lang="en-US"/>
              <a:t>실험 결과</a:t>
            </a:r>
            <a:endParaRPr/>
          </a:p>
        </p:txBody>
      </p:sp>
      <p:graphicFrame>
        <p:nvGraphicFramePr>
          <p:cNvPr id="361" name="Google Shape;361;p39"/>
          <p:cNvGraphicFramePr/>
          <p:nvPr/>
        </p:nvGraphicFramePr>
        <p:xfrm>
          <a:off x="514138" y="1516088"/>
          <a:ext cx="4239850" cy="2926050"/>
        </p:xfrm>
        <a:graphic>
          <a:graphicData uri="http://schemas.openxmlformats.org/drawingml/2006/table">
            <a:tbl>
              <a:tblPr>
                <a:noFill/>
                <a:tableStyleId>{902F0FD3-1540-45E0-8DEC-585E7F5DE364}</a:tableStyleId>
              </a:tblPr>
              <a:tblGrid>
                <a:gridCol w="456450"/>
                <a:gridCol w="856025"/>
                <a:gridCol w="856025"/>
                <a:gridCol w="1029225"/>
                <a:gridCol w="409050"/>
                <a:gridCol w="633075"/>
              </a:tblGrid>
              <a:tr h="387800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Exp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/>
                        <a:t>Backbone 1</a:t>
                      </a:r>
                      <a:endParaRPr sz="7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/>
                        <a:t>Backbone2</a:t>
                      </a:r>
                      <a:endParaRPr sz="7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/>
                        <a:t>Method</a:t>
                      </a:r>
                      <a:endParaRPr lang="en-US" sz="7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 sz="7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Batch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Test Acc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  <a:solidFill>
                      <a:srgbClr val="b6d7a8"/>
                    </a:solidFill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>
                          <a:solidFill>
                            <a:schemeClr val="dk1"/>
                          </a:solidFill>
                        </a:rPr>
                        <a:t>None</a:t>
                      </a:r>
                      <a:endParaRPr sz="7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>
                          <a:solidFill>
                            <a:schemeClr val="dk1"/>
                          </a:solidFill>
                        </a:rPr>
                        <a:t>None</a:t>
                      </a:r>
                      <a:endParaRPr sz="7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64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0.9737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2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Resnet18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/>
                        <a:t>None</a:t>
                      </a:r>
                      <a:endParaRPr sz="7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0.9800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EfficientNet_B0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None</a:t>
                      </a:r>
                      <a:endParaRPr sz="7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0.9762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EfficientNet_B3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None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0.9750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5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en-US" sz="700" b="1">
                          <a:solidFill>
                            <a:schemeClr val="dk1"/>
                          </a:solidFill>
                        </a:rPr>
                        <a:t>Resnet18</a:t>
                      </a:r>
                      <a:endParaRPr sz="7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 b="1">
                          <a:solidFill>
                            <a:schemeClr val="dk1"/>
                          </a:solidFill>
                        </a:rPr>
                        <a:t>CLIP만 TTA 적용</a:t>
                      </a:r>
                      <a:endParaRPr sz="7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/>
                        <a:t>64</a:t>
                      </a:r>
                      <a:endParaRPr sz="8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0.9825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6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Resnet18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모든 모델 TTA 적용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0.9725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  <a:tr h="350525"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7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CLIP(ViT-b-32)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Resnet18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CLIP TTA + 프롬프트 개수(6-&gt;20)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/>
                        <a:t>64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  <a:tc>
                  <a:txBody>
                    <a:bodyPr vert="horz" lIns="91424" tIns="91424" rIns="91424" bIns="91424" anchor="t" anchorCtr="0"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0.9762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w="sm" len="sm"/>
                      <a:tailEnd w="sm" len="sm"/>
                    </a:lnB>
                  </a:tcPr>
                </a:tc>
              </a:tr>
            </a:tbl>
          </a:graphicData>
        </a:graphic>
      </p:graphicFrame>
      <p:sp>
        <p:nvSpPr>
          <p:cNvPr id="362" name="Google Shape;362;p39"/>
          <p:cNvSpPr txBox="1">
            <a:spLocks noGrp="1"/>
          </p:cNvSpPr>
          <p:nvPr>
            <p:ph type="body" idx="1"/>
          </p:nvPr>
        </p:nvSpPr>
        <p:spPr>
          <a:xfrm>
            <a:off x="5481350" y="2065750"/>
            <a:ext cx="2821500" cy="1881000"/>
          </a:xfrm>
          <a:prstGeom prst="rect">
            <a:avLst/>
          </a:prstGeom>
        </p:spPr>
        <p:txBody>
          <a:bodyPr wrap="square" lIns="68575" tIns="34275" rIns="68575" bIns="34275" anchor="t" anchorCtr="0">
            <a:noAutofit/>
          </a:bodyPr>
          <a:lstStyle/>
          <a:p>
            <a:pPr marL="3429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맑은 고딕"/>
              <a:buChar char="●"/>
              <a:defRPr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각 모델은 실험에서 SOTA 모델 기준</a:t>
            </a:r>
            <a:endParaRPr lang="en-US" sz="1000"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3429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Arial"/>
              <a:buChar char="●"/>
              <a:defRPr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증가 : 기본 앙상블, CLIP에 TTA 적용</a:t>
            </a:r>
            <a:r>
              <a:rPr lang="en-US" altLang="ko-KR" sz="1000">
                <a:latin typeface="Arial"/>
                <a:ea typeface="Arial"/>
                <a:cs typeface="Arial"/>
                <a:sym typeface="Arial"/>
              </a:rPr>
              <a:t>(1%)</a:t>
            </a:r>
            <a:endParaRPr lang="en-US" altLang="ko-KR" sz="1000"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3429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Arial"/>
              <a:buChar char="●"/>
              <a:defRPr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감소 : EfficientB0 및 B3 앙상블, Resnet에 TTA 적용, 프롬프트 개수 증가</a:t>
            </a:r>
            <a:endParaRPr lang="en-US"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3429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Arial"/>
              <a:buChar char="●"/>
              <a:defRPr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SOTA 모델을 포함한 CLIP 기반 모델은 모두 Private에서 성능이 증가</a:t>
            </a:r>
            <a:endParaRPr lang="en-US" sz="1000"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=&gt; CLIP은 Unseen domain data 일반화에 도움이 된다</a:t>
            </a:r>
            <a:endParaRPr lang="en-US" sz="1000"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  <a:defRPr/>
            </a:pPr>
            <a:endParaRPr sz="1000"/>
          </a:p>
        </p:txBody>
      </p:sp>
      <p:sp>
        <p:nvSpPr>
          <p:cNvPr id="363" name="Google Shape;363;p39"/>
          <p:cNvSpPr txBox="1"/>
          <p:nvPr/>
        </p:nvSpPr>
        <p:spPr>
          <a:xfrm>
            <a:off x="270350" y="657050"/>
            <a:ext cx="2906700" cy="300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b="1">
                <a:solidFill>
                  <a:schemeClr val="dk1"/>
                </a:solidFill>
                <a:latin typeface="맑은 고딕"/>
                <a:ea typeface="맑은 고딕"/>
                <a:cs typeface="맑은 고딕"/>
                <a:sym typeface="맑은 고딕"/>
              </a:rPr>
              <a:t>Experiment : Model Ensemble </a:t>
            </a:r>
            <a:endParaRPr b="1">
              <a:solidFill>
                <a:schemeClr val="dk1"/>
              </a:solidFill>
              <a:latin typeface="맑은 고딕"/>
              <a:ea typeface="맑은 고딕"/>
              <a:cs typeface="맑은 고딕"/>
              <a:sym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0"/>
          <p:cNvSpPr txBox="1">
            <a:spLocks noGrp="1"/>
          </p:cNvSpPr>
          <p:nvPr>
            <p:ph type="sldNum" idx="12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fld id="{00000000-1234-1234-1234-123412341234}" type="slidenum">
              <a:rPr lang="en-US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t>22</a:t>
            </a:fld>
            <a:endParaRPr lang="en-US"/>
          </a:p>
        </p:txBody>
      </p:sp>
      <p:sp>
        <p:nvSpPr>
          <p:cNvPr id="369" name="Google Shape;369;p40"/>
          <p:cNvSpPr txBox="1">
            <a:spLocks noGrp="1"/>
          </p:cNvSpPr>
          <p:nvPr>
            <p:ph type="body" idx="2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None/>
              <a:defRPr/>
            </a:pPr>
            <a:r>
              <a:rPr lang="en-US"/>
              <a:t>0</a:t>
            </a:r>
            <a:r>
              <a:rPr lang="en-US" altLang="ko-KR"/>
              <a:t>4</a:t>
            </a:r>
            <a:endParaRPr lang="en-US" altLang="ko-KR"/>
          </a:p>
        </p:txBody>
      </p:sp>
      <p:sp>
        <p:nvSpPr>
          <p:cNvPr id="370" name="Google Shape;370;p40"/>
          <p:cNvSpPr txBox="1">
            <a:spLocks noGrp="1"/>
          </p:cNvSpPr>
          <p:nvPr>
            <p:ph type="body" idx="3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None/>
              <a:defRPr/>
            </a:pPr>
            <a:r>
              <a:rPr lang="en-US"/>
              <a:t>실험 결과</a:t>
            </a: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body" idx="1"/>
          </p:nvPr>
        </p:nvSpPr>
        <p:spPr>
          <a:xfrm>
            <a:off x="2175150" y="3688775"/>
            <a:ext cx="4793700" cy="1356600"/>
          </a:xfrm>
          <a:prstGeom prst="rect">
            <a:avLst/>
          </a:prstGeom>
        </p:spPr>
        <p:txBody>
          <a:bodyPr wrap="square" lIns="68575" tIns="34275" rIns="68575" bIns="34275" anchor="t" anchorCtr="0">
            <a:noAutofit/>
          </a:bodyPr>
          <a:lstStyle/>
          <a:p>
            <a:pPr marL="342900" lvl="0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맑은 고딕"/>
              <a:buChar char="●"/>
              <a:defRPr/>
            </a:pPr>
            <a:r>
              <a:rPr lang="en-US" sz="900"/>
              <a:t>실패 사례는 모두 Live를 Spoof로 오인했으며, Live임에도 다소 낮은 화질과 선명도를 Spoof로 오인한 것으로 추정됨</a:t>
            </a:r>
            <a:endParaRPr lang="en-US" sz="9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900"/>
          </a:p>
          <a:p>
            <a:pPr marL="6858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맑은 고딕"/>
              <a:buChar char="○"/>
              <a:defRPr/>
            </a:pPr>
            <a:r>
              <a:rPr lang="en-US" sz="900"/>
              <a:t>동일한 영상(동일인물)의 여러 프레임이 한꺼번에 다 오분류되는 특징 있음.</a:t>
            </a:r>
            <a:endParaRPr lang="en-US" sz="9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900"/>
          </a:p>
          <a:p>
            <a:pPr marL="342900" lvl="0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맑은 고딕"/>
              <a:buChar char="●"/>
              <a:defRPr/>
            </a:pPr>
            <a:r>
              <a:rPr lang="en-US" sz="900"/>
              <a:t>CLIP SOTA 모델의 T-SNE 결과</a:t>
            </a:r>
            <a:endParaRPr lang="en-US" sz="9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900"/>
          </a:p>
          <a:p>
            <a:pPr marL="6858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Font typeface="맑은 고딕"/>
              <a:buChar char="○"/>
              <a:defRPr/>
            </a:pPr>
            <a:r>
              <a:rPr lang="en-US" sz="900"/>
              <a:t>일부 데이터 제외 확실한 경계로 나뉜 모습을 보이며, 이는 실패 사례의 데이터들로 예상</a:t>
            </a:r>
            <a:endParaRPr lang="en-US" sz="900"/>
          </a:p>
          <a:p>
            <a:pPr marL="685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900"/>
          </a:p>
          <a:p>
            <a:pPr marL="685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9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900"/>
          </a:p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  <a:defRPr/>
            </a:pPr>
            <a:endParaRPr sz="800"/>
          </a:p>
        </p:txBody>
      </p:sp>
      <p:sp>
        <p:nvSpPr>
          <p:cNvPr id="372" name="Google Shape;372;p40"/>
          <p:cNvSpPr txBox="1"/>
          <p:nvPr/>
        </p:nvSpPr>
        <p:spPr>
          <a:xfrm>
            <a:off x="270350" y="657050"/>
            <a:ext cx="2906700" cy="300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b="1">
                <a:solidFill>
                  <a:schemeClr val="dk1"/>
                </a:solidFill>
                <a:latin typeface="맑은 고딕"/>
                <a:ea typeface="맑은 고딕"/>
                <a:cs typeface="맑은 고딕"/>
                <a:sym typeface="맑은 고딕"/>
              </a:rPr>
              <a:t>정성적 결과</a:t>
            </a:r>
            <a:endParaRPr b="1">
              <a:solidFill>
                <a:schemeClr val="dk1"/>
              </a:solidFill>
              <a:latin typeface="맑은 고딕"/>
              <a:ea typeface="맑은 고딕"/>
              <a:cs typeface="맑은 고딕"/>
              <a:sym typeface="맑은 고딕"/>
            </a:endParaRPr>
          </a:p>
        </p:txBody>
      </p:sp>
      <p:pic>
        <p:nvPicPr>
          <p:cNvPr id="373" name="Google Shape;373;p40" title="clip_test3.png"/>
          <p:cNvPicPr/>
          <p:nvPr/>
        </p:nvPicPr>
        <p:blipFill rotWithShape="1">
          <a:blip r:embed="rId3">
            <a:alphaModFix/>
          </a:blip>
          <a:srcRect t="39590" r="800"/>
          <a:stretch>
            <a:fillRect/>
          </a:stretch>
        </p:blipFill>
        <p:spPr>
          <a:xfrm>
            <a:off x="1577050" y="1048988"/>
            <a:ext cx="2985025" cy="234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0"/>
          <p:cNvPicPr/>
          <p:nvPr/>
        </p:nvPicPr>
        <p:blipFill rotWithShape="1">
          <a:blip r:embed="rId4">
            <a:alphaModFix/>
          </a:blip>
          <a:stretch>
            <a:fillRect/>
          </a:stretch>
        </p:blipFill>
        <p:spPr>
          <a:xfrm>
            <a:off x="4998550" y="1176350"/>
            <a:ext cx="3168224" cy="201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1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0" name="Google Shape;380;p41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05</a:t>
            </a:r>
            <a:endParaRPr/>
          </a:p>
        </p:txBody>
      </p:sp>
      <p:sp>
        <p:nvSpPr>
          <p:cNvPr id="381" name="Google Shape;381;p41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사용 코드</a:t>
            </a:r>
            <a:endParaRPr/>
          </a:p>
        </p:txBody>
      </p:sp>
      <p:sp>
        <p:nvSpPr>
          <p:cNvPr id="382" name="Google Shape;382;p41"/>
          <p:cNvSpPr txBox="1"/>
          <p:nvPr>
            <p:ph idx="1" type="body"/>
          </p:nvPr>
        </p:nvSpPr>
        <p:spPr>
          <a:xfrm>
            <a:off x="578438" y="1663775"/>
            <a:ext cx="4297500" cy="1510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lgun Gothic"/>
              <a:buChar char="●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라이선스 및 알고리즘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lgun Gothic"/>
              <a:buChar char="○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논문 깃허브 : https://github.com/koushiksrivats/FLIP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lgun Gothic"/>
              <a:buChar char="○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OpenCLIP: Apache License 2.0</a:t>
            </a:r>
            <a:br>
              <a:rPr lang="en-US" sz="1000">
                <a:latin typeface="Arial"/>
                <a:ea typeface="Arial"/>
                <a:cs typeface="Arial"/>
                <a:sym typeface="Arial"/>
              </a:rPr>
            </a:b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lgun Gothic"/>
              <a:buChar char="○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PyTorch / torchvision: BSD-style license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MTCNN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83" name="Google Shape;383;p41"/>
          <p:cNvSpPr txBox="1"/>
          <p:nvPr>
            <p:ph idx="1" type="body"/>
          </p:nvPr>
        </p:nvSpPr>
        <p:spPr>
          <a:xfrm>
            <a:off x="5536145" y="1755050"/>
            <a:ext cx="2608500" cy="960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286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lgun Gothic"/>
              <a:buChar char="●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패키지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open_clip_torch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torch, torchvision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numpy, pandas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tqdm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sklearn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PIL.Image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2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9" name="Google Shape;389;p42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06</a:t>
            </a:r>
            <a:endParaRPr/>
          </a:p>
        </p:txBody>
      </p:sp>
      <p:sp>
        <p:nvSpPr>
          <p:cNvPr id="390" name="Google Shape;390;p42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프로젝트 후기</a:t>
            </a:r>
            <a:endParaRPr/>
          </a:p>
        </p:txBody>
      </p:sp>
      <p:sp>
        <p:nvSpPr>
          <p:cNvPr id="391" name="Google Shape;391;p42"/>
          <p:cNvSpPr txBox="1"/>
          <p:nvPr>
            <p:ph idx="1" type="body"/>
          </p:nvPr>
        </p:nvSpPr>
        <p:spPr>
          <a:xfrm>
            <a:off x="934625" y="1282425"/>
            <a:ext cx="7389300" cy="322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476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algun Gothic"/>
              <a:buChar char="●"/>
            </a:pPr>
            <a:r>
              <a:rPr lang="en-US" sz="1300"/>
              <a:t>한민 : 프로젝트는 처음이라 가닥을 잡기가 힘들었지만 캐글 팀 대회가 어떻게 진행되는지, 소통은 어떻게 해야되는지를 배울 수 있었다.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476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algun Gothic"/>
              <a:buChar char="●"/>
            </a:pPr>
            <a:r>
              <a:rPr lang="en-US" sz="1300"/>
              <a:t>연우 : 인공지능 프로젝트를 하며 모델 선택과 데이터 처리의 어려움을 느꼈지만, 프로젝트를 통해 문제 해결 능력을 키울 수 있었다.</a:t>
            </a:r>
            <a:endParaRPr sz="13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476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algun Gothic"/>
              <a:buChar char="●"/>
            </a:pPr>
            <a:r>
              <a:rPr lang="en-US" sz="1300"/>
              <a:t>지현 : 여러 증강법을 실험해보며 실험 순서와 설계의 중요성, EDA의 중요성을 느꼈다.</a:t>
            </a:r>
            <a:endParaRPr sz="13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476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algun Gothic"/>
              <a:buChar char="●"/>
            </a:pPr>
            <a:r>
              <a:rPr lang="en-US" sz="1300"/>
              <a:t>기원 : 다양한 모델, 메소드를 탐색할 때 SOTA 논문을 많이 참고해봐야겠다 느꼈고, 느리더라도 철저한 EDA를 바탕으로 기본적인 실험부터 체계적으로 할 필요가 있다고 느꼈다.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/>
          <p:nvPr>
            <p:ph idx="4294967295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8" name="Google Shape;168;p21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169" name="Google Shape;169;p21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문제</a:t>
            </a:r>
            <a:r>
              <a:rPr lang="en-US"/>
              <a:t> 설명</a:t>
            </a:r>
            <a:endParaRPr/>
          </a:p>
        </p:txBody>
      </p:sp>
      <p:sp>
        <p:nvSpPr>
          <p:cNvPr id="170" name="Google Shape;170;p21"/>
          <p:cNvSpPr txBox="1"/>
          <p:nvPr>
            <p:ph idx="1" type="body"/>
          </p:nvPr>
        </p:nvSpPr>
        <p:spPr>
          <a:xfrm>
            <a:off x="672100" y="1307325"/>
            <a:ext cx="7682100" cy="378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-US" sz="1500"/>
              <a:t>대회명 : </a:t>
            </a:r>
            <a:r>
              <a:rPr b="1" lang="en-US" sz="1500"/>
              <a:t>Image Classification(HBNU, AI, 2025-Spring)</a:t>
            </a:r>
            <a:endParaRPr b="1" sz="15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-US" sz="15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문제: 실제 사람 얼굴 이미지(live)이면 0, 스푸핑 이미지(spoof)이면 1로 판별</a:t>
            </a:r>
            <a:endParaRPr sz="15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500"/>
              <a:buFont typeface="Arial"/>
              <a:buChar char="●"/>
            </a:pPr>
            <a:r>
              <a:rPr lang="en-US" sz="15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평가지표: accuracy</a:t>
            </a:r>
            <a:endParaRPr sz="15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500"/>
              <a:buFont typeface="Arial"/>
              <a:buChar char="●"/>
            </a:pPr>
            <a:r>
              <a:rPr lang="en-US" sz="15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파일 형식 : CSV</a:t>
            </a:r>
            <a:endParaRPr sz="15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500"/>
              <a:buFont typeface="Arial"/>
              <a:buChar char="●"/>
            </a:pPr>
            <a:r>
              <a:rPr lang="en-US" sz="15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1일 제출 제한: 5회 (한국 시간 오전 9시 제출 횟수 초기화)</a:t>
            </a:r>
            <a:endParaRPr sz="15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500"/>
              <a:buFont typeface="Arial"/>
              <a:buChar char="●"/>
            </a:pPr>
            <a:r>
              <a:rPr lang="en-US" sz="15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최종 제출 : 마감 전까지 제출한 결과 중 2개를 최종 제출로 지정</a:t>
            </a:r>
            <a:endParaRPr sz="15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500"/>
              <a:buFont typeface="Arial"/>
              <a:buChar char="●"/>
            </a:pPr>
            <a:r>
              <a:rPr lang="en-US" sz="15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경진대회 마감: 5월 16일 24:00 (한국시간 기준)</a:t>
            </a:r>
            <a:endParaRPr sz="15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21" title="sykora-1-header-muted-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4575" y="998750"/>
            <a:ext cx="1317050" cy="75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1"/>
          <p:cNvSpPr txBox="1"/>
          <p:nvPr/>
        </p:nvSpPr>
        <p:spPr>
          <a:xfrm>
            <a:off x="226100" y="697850"/>
            <a:ext cx="1658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대회 OverView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8" name="Google Shape;178;p22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179" name="Google Shape;179;p22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문제 설명</a:t>
            </a:r>
            <a:endParaRPr/>
          </a:p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679525" y="769675"/>
            <a:ext cx="7682100" cy="378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16706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Malgun Gothic"/>
              <a:buChar char="●"/>
            </a:pPr>
            <a:r>
              <a:rPr lang="en-US" sz="1500">
                <a:highlight>
                  <a:srgbClr val="FFFFFF"/>
                </a:highlight>
              </a:rPr>
              <a:t>본 경진대회는 Image Classification 모델을 학습하여 주어진 이미지가 실제 사람의 얼굴 이미지(live)인지 스푸핑 공격 얼굴 이미지(spoof)인지 판별하는 문제를 해결하는 것이 목표</a:t>
            </a:r>
            <a:endParaRPr sz="15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>
              <a:highlight>
                <a:srgbClr val="FFFFFF"/>
              </a:highlight>
            </a:endParaRPr>
          </a:p>
          <a:p>
            <a:pPr indent="-316706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Malgun Gothic"/>
              <a:buChar char="●"/>
            </a:pPr>
            <a:r>
              <a:rPr lang="en-US" sz="1500">
                <a:highlight>
                  <a:srgbClr val="FFFFFF"/>
                </a:highlight>
              </a:rPr>
              <a:t>스푸핑 이미지 : 여러 기법을 적용하여 인증 시스템을 속이려는 가짜 얼굴 이미지</a:t>
            </a:r>
            <a:endParaRPr sz="1500">
              <a:highlight>
                <a:srgbClr val="FFFFFF"/>
              </a:highlight>
            </a:endParaRPr>
          </a:p>
          <a:p>
            <a:pPr indent="-31670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algun Gothic"/>
              <a:buChar char="○"/>
            </a:pPr>
            <a:r>
              <a:rPr lang="en-US">
                <a:highlight>
                  <a:srgbClr val="FFFFFF"/>
                </a:highlight>
              </a:rPr>
              <a:t>프린트 공격, 리플레이 공격, 3D 마스크 공격 등의 기법 존재</a:t>
            </a:r>
            <a:endParaRPr>
              <a:highlight>
                <a:srgbClr val="FFFFFF"/>
              </a:highlight>
            </a:endParaRPr>
          </a:p>
          <a:p>
            <a:pPr indent="0" lvl="0" marL="9144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  <a:p>
            <a:pPr indent="-316706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Malgun Gothic"/>
              <a:buChar char="●"/>
            </a:pPr>
            <a:r>
              <a:rPr lang="en-US" sz="1500">
                <a:highlight>
                  <a:srgbClr val="FFFFFF"/>
                </a:highlight>
              </a:rPr>
              <a:t>Train Data에 없는 일부 Data들이 </a:t>
            </a:r>
            <a:r>
              <a:rPr lang="en-US" sz="1500">
                <a:highlight>
                  <a:srgbClr val="FFFFFF"/>
                </a:highlight>
              </a:rPr>
              <a:t>Unseen Domain으로 </a:t>
            </a:r>
            <a:r>
              <a:rPr lang="en-US" sz="1500">
                <a:highlight>
                  <a:srgbClr val="FFFFFF"/>
                </a:highlight>
              </a:rPr>
              <a:t>존재하므로 </a:t>
            </a:r>
            <a:r>
              <a:rPr lang="en-US" sz="1500">
                <a:highlight>
                  <a:srgbClr val="FFFFFF"/>
                </a:highlight>
              </a:rPr>
              <a:t>좋은 일반화 성능</a:t>
            </a:r>
            <a:r>
              <a:rPr lang="en-US" sz="1500">
                <a:highlight>
                  <a:srgbClr val="FFFFFF"/>
                </a:highlight>
              </a:rPr>
              <a:t>이 필요</a:t>
            </a:r>
            <a:endParaRPr sz="15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6" name="Google Shape;186;p23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187" name="Google Shape;187;p23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데이터 분석</a:t>
            </a:r>
            <a:endParaRPr/>
          </a:p>
        </p:txBody>
      </p:sp>
      <p:sp>
        <p:nvSpPr>
          <p:cNvPr id="188" name="Google Shape;188;p23"/>
          <p:cNvSpPr txBox="1"/>
          <p:nvPr>
            <p:ph idx="1" type="body"/>
          </p:nvPr>
        </p:nvSpPr>
        <p:spPr>
          <a:xfrm>
            <a:off x="4684225" y="1224725"/>
            <a:ext cx="4096200" cy="3764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47650" lvl="0" marL="3429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300"/>
              <a:buChar char="●"/>
            </a:pPr>
            <a:r>
              <a:rPr lang="en-US" sz="1300"/>
              <a:t>Train</a:t>
            </a:r>
            <a:endParaRPr sz="1300"/>
          </a:p>
          <a:p>
            <a:pPr indent="-247650" lvl="1" marL="685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Live, Spoof 합쳐서 총 20000장</a:t>
            </a:r>
            <a:endParaRPr sz="1300"/>
          </a:p>
          <a:p>
            <a:pPr indent="-247650" lvl="1" marL="685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Live: </a:t>
            </a:r>
            <a:r>
              <a:rPr lang="en-US" sz="1300"/>
              <a:t>실제 사람의 얼굴 이미지(10000장)</a:t>
            </a:r>
            <a:endParaRPr sz="1300"/>
          </a:p>
          <a:p>
            <a:pPr indent="-247650" lvl="1" marL="685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Spoof : 스푸핑 공격 얼굴 이미지(10000</a:t>
            </a:r>
            <a:r>
              <a:rPr lang="en-US" sz="1300"/>
              <a:t>장)</a:t>
            </a:r>
            <a:endParaRPr sz="1300"/>
          </a:p>
          <a:p>
            <a:pPr indent="-2476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300"/>
              <a:t>Test</a:t>
            </a:r>
            <a:endParaRPr sz="1300"/>
          </a:p>
          <a:p>
            <a:pPr indent="-247650" lvl="1" marL="685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2000</a:t>
            </a:r>
            <a:r>
              <a:rPr lang="en-US" sz="1300"/>
              <a:t>장</a:t>
            </a:r>
            <a:endParaRPr sz="1300"/>
          </a:p>
          <a:p>
            <a:pPr indent="-247650" lvl="1" marL="685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Train data에 없는 unseen domain text 포함</a:t>
            </a:r>
            <a:endParaRPr sz="1300"/>
          </a:p>
        </p:txBody>
      </p:sp>
      <p:pic>
        <p:nvPicPr>
          <p:cNvPr id="189" name="Google Shape;18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101" y="1483400"/>
            <a:ext cx="4096099" cy="292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"/>
          <p:cNvSpPr txBox="1"/>
          <p:nvPr/>
        </p:nvSpPr>
        <p:spPr>
          <a:xfrm>
            <a:off x="403475" y="697850"/>
            <a:ext cx="1658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클래스 비율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6" name="Google Shape;196;p24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197" name="Google Shape;197;p24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데이터 분석</a:t>
            </a:r>
            <a:endParaRPr/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850" y="971350"/>
            <a:ext cx="8312724" cy="29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4"/>
          <p:cNvSpPr txBox="1"/>
          <p:nvPr>
            <p:ph idx="1" type="body"/>
          </p:nvPr>
        </p:nvSpPr>
        <p:spPr>
          <a:xfrm>
            <a:off x="1182675" y="3995800"/>
            <a:ext cx="7089000" cy="103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Live : 자연스러운 얼굴 굴곡과 입체감이 존재하고, 상반신 전체, 얼굴 등 다양한 범위 존재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Spoof : 좀 더 부자연스러운 조명, 모니터 속의 사진 등 육안으로 확인 가능한 Data도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 존재하지만 Live 데이터의 좋지 않은 화질 때문에 육안 상으로 구별이 힘든 경우도 존재</a:t>
            </a:r>
            <a:endParaRPr sz="1100"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7950" y="2617850"/>
            <a:ext cx="1579501" cy="11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4"/>
          <p:cNvSpPr txBox="1"/>
          <p:nvPr/>
        </p:nvSpPr>
        <p:spPr>
          <a:xfrm>
            <a:off x="159600" y="670450"/>
            <a:ext cx="26793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육안으로 데이터 파악 : Live, Spoof</a:t>
            </a:r>
            <a:endParaRPr b="1"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7" name="Google Shape;207;p25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208" name="Google Shape;208;p25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데이터 분석</a:t>
            </a:r>
            <a:endParaRPr/>
          </a:p>
        </p:txBody>
      </p:sp>
      <p:sp>
        <p:nvSpPr>
          <p:cNvPr id="209" name="Google Shape;209;p25"/>
          <p:cNvSpPr txBox="1"/>
          <p:nvPr>
            <p:ph idx="1" type="body"/>
          </p:nvPr>
        </p:nvSpPr>
        <p:spPr>
          <a:xfrm>
            <a:off x="1071425" y="3389450"/>
            <a:ext cx="7089000" cy="1721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Test</a:t>
            </a:r>
            <a:r>
              <a:rPr lang="en-US" sz="1100"/>
              <a:t>의 Spoof로 추정되는 이미지들은 Train set의 Spoof 이미지와 대부분 비슷한 기법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종이를 이용한 스푸핑 기법이 적용된 Unseen Domain Data가 Test에만 존재하는 것으로 추정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sz="1100"/>
              <a:t>Unseen Domain에도 generalization이 중요할 것으로 보임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Spoof의 동일한 인물 이미지들이 Test에 밝기, 해상도만 달라져 그대로 존재하는 경우 다수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=&gt; 한 비디오 내에서 여러 프레임으로 자르는 방식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210" name="Google Shape;21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325" y="1195300"/>
            <a:ext cx="1504575" cy="211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9175" y="1195300"/>
            <a:ext cx="1926275" cy="211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0375" y="1195300"/>
            <a:ext cx="1773551" cy="2115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08850" y="1195300"/>
            <a:ext cx="1796650" cy="211587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5"/>
          <p:cNvSpPr txBox="1"/>
          <p:nvPr/>
        </p:nvSpPr>
        <p:spPr>
          <a:xfrm>
            <a:off x="159600" y="650975"/>
            <a:ext cx="21978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육안으로 데이터 파악 : Test</a:t>
            </a:r>
            <a:endParaRPr b="1"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0" name="Google Shape;220;p26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221" name="Google Shape;221;p26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데이터 분석</a:t>
            </a:r>
            <a:endParaRPr/>
          </a:p>
        </p:txBody>
      </p:sp>
      <p:sp>
        <p:nvSpPr>
          <p:cNvPr id="222" name="Google Shape;222;p26"/>
          <p:cNvSpPr txBox="1"/>
          <p:nvPr>
            <p:ph idx="1" type="body"/>
          </p:nvPr>
        </p:nvSpPr>
        <p:spPr>
          <a:xfrm>
            <a:off x="1575925" y="3484175"/>
            <a:ext cx="5598300" cy="1206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Spoof 이미지가 Live 이미지보다 전반적으로 해상도가 더 큰 경향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○"/>
            </a:pPr>
            <a:r>
              <a:rPr lang="en-US" sz="1100"/>
              <a:t>Live 평균 : 537 x 771</a:t>
            </a:r>
            <a:endParaRPr sz="1100"/>
          </a:p>
          <a:p>
            <a:pPr indent="-23495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○"/>
            </a:pPr>
            <a:r>
              <a:rPr lang="en-US" sz="1100"/>
              <a:t>Spoof 평균 : 647 x 972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다양한 해상도로 분포되어 있기 때문에, </a:t>
            </a:r>
            <a:r>
              <a:rPr lang="en-US" sz="1100"/>
              <a:t>모델 입력을 위해</a:t>
            </a:r>
            <a:r>
              <a:rPr lang="en-US" sz="1100"/>
              <a:t> 추후 Resize를 고정하고 진행</a:t>
            </a: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23" name="Google Shape;223;p26"/>
          <p:cNvSpPr txBox="1"/>
          <p:nvPr/>
        </p:nvSpPr>
        <p:spPr>
          <a:xfrm>
            <a:off x="362600" y="692175"/>
            <a:ext cx="20457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해상도</a:t>
            </a: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분포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24" name="Google Shape;2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4400" y="1545175"/>
            <a:ext cx="5048250" cy="113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/>
          <p:nvPr>
            <p:ph idx="12" type="sldNum"/>
          </p:nvPr>
        </p:nvSpPr>
        <p:spPr>
          <a:xfrm>
            <a:off x="8632773" y="4690481"/>
            <a:ext cx="37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0" name="Google Shape;230;p27"/>
          <p:cNvSpPr txBox="1"/>
          <p:nvPr>
            <p:ph idx="2" type="body"/>
          </p:nvPr>
        </p:nvSpPr>
        <p:spPr>
          <a:xfrm>
            <a:off x="226093" y="145259"/>
            <a:ext cx="5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231" name="Google Shape;231;p27"/>
          <p:cNvSpPr txBox="1"/>
          <p:nvPr>
            <p:ph idx="3" type="body"/>
          </p:nvPr>
        </p:nvSpPr>
        <p:spPr>
          <a:xfrm>
            <a:off x="900656" y="145256"/>
            <a:ext cx="7020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데이터 분석</a:t>
            </a:r>
            <a:endParaRPr/>
          </a:p>
        </p:txBody>
      </p:sp>
      <p:sp>
        <p:nvSpPr>
          <p:cNvPr id="232" name="Google Shape;232;p27"/>
          <p:cNvSpPr txBox="1"/>
          <p:nvPr>
            <p:ph idx="1" type="body"/>
          </p:nvPr>
        </p:nvSpPr>
        <p:spPr>
          <a:xfrm>
            <a:off x="1575925" y="3484175"/>
            <a:ext cx="5598300" cy="1206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밝기가 전체적으로 많이 차이나지 않음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●"/>
            </a:pPr>
            <a:r>
              <a:rPr lang="en-US" sz="1100"/>
              <a:t>Live</a:t>
            </a:r>
            <a:r>
              <a:rPr lang="en-US" sz="1100"/>
              <a:t>에 비해 Spoof가 더 정규분포에 가까운 형태를 보임</a:t>
            </a:r>
            <a:endParaRPr sz="11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3495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algun Gothic"/>
              <a:buChar char="○"/>
            </a:pPr>
            <a:r>
              <a:rPr lang="en-US" sz="1100"/>
              <a:t>모니터, 태블릿 화면을 다시 촬영할 경우, 전체적으로 화면 전체가 거의 일정한 밝기 톤을 보여주는 경향이 있음</a:t>
            </a: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33" name="Google Shape;233;p27"/>
          <p:cNvSpPr txBox="1"/>
          <p:nvPr/>
        </p:nvSpPr>
        <p:spPr>
          <a:xfrm>
            <a:off x="323050" y="661425"/>
            <a:ext cx="20457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밝기</a:t>
            </a:r>
            <a:r>
              <a:rPr b="1" lang="en-US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분포</a:t>
            </a:r>
            <a:endParaRPr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34" name="Google Shape;23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675" y="1287050"/>
            <a:ext cx="2836649" cy="177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6663" y="1287050"/>
            <a:ext cx="2670674" cy="171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8300" y="1337900"/>
            <a:ext cx="2444476" cy="161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0</ep:Words>
  <ep:PresentationFormat/>
  <ep:Paragraphs>0</ep:Paragraphs>
  <ep:Slides>25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25</vt:i4>
      </vt:variant>
    </vt:vector>
  </ep:HeadingPairs>
  <ep:TitlesOfParts>
    <vt:vector size="27" baseType="lpstr">
      <vt:lpstr>Office 테마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82104</cp:lastModifiedBy>
  <dcterms:modified xsi:type="dcterms:W3CDTF">2025-06-13T14:53:41.794</dcterms:modified>
  <cp:revision>5</cp:revision>
  <cp:version/>
</cp:coreProperties>
</file>

<file path=docProps/thumbnail.jpeg>
</file>